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8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46" autoAdjust="0"/>
    <p:restoredTop sz="91429" autoAdjust="0"/>
  </p:normalViewPr>
  <p:slideViewPr>
    <p:cSldViewPr snapToGrid="0" snapToObjects="1">
      <p:cViewPr varScale="1">
        <p:scale>
          <a:sx n="114" d="100"/>
          <a:sy n="114" d="100"/>
        </p:scale>
        <p:origin x="176" y="23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0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A34447-4A7A-4517-1DC1-99CE9A7476E9}"/>
              </a:ext>
            </a:extLst>
          </p:cNvPr>
          <p:cNvSpPr/>
          <p:nvPr/>
        </p:nvSpPr>
        <p:spPr>
          <a:xfrm>
            <a:off x="0" y="619917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86BFE96-B986-2816-D41F-F037ADF3C384}"/>
              </a:ext>
            </a:extLst>
          </p:cNvPr>
          <p:cNvSpPr/>
          <p:nvPr/>
        </p:nvSpPr>
        <p:spPr>
          <a:xfrm>
            <a:off x="6197054" y="2925312"/>
            <a:ext cx="2743433" cy="1921970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AAA9F26-8570-FB92-3198-311440E6BB2F}"/>
              </a:ext>
            </a:extLst>
          </p:cNvPr>
          <p:cNvSpPr/>
          <p:nvPr/>
        </p:nvSpPr>
        <p:spPr>
          <a:xfrm>
            <a:off x="9203453" y="2925312"/>
            <a:ext cx="2743433" cy="3286604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55D154D-212E-055D-ACC0-C0FFDE5A1E87}"/>
              </a:ext>
            </a:extLst>
          </p:cNvPr>
          <p:cNvSpPr/>
          <p:nvPr/>
        </p:nvSpPr>
        <p:spPr>
          <a:xfrm>
            <a:off x="264312" y="2939167"/>
            <a:ext cx="2743433" cy="3431217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6AFBAB8-3FB6-7103-EE48-99D81BF44309}"/>
              </a:ext>
            </a:extLst>
          </p:cNvPr>
          <p:cNvSpPr/>
          <p:nvPr/>
        </p:nvSpPr>
        <p:spPr>
          <a:xfrm>
            <a:off x="3222910" y="2925312"/>
            <a:ext cx="2743433" cy="1923838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C08973-2B0F-8553-722D-77407DFF6044}"/>
              </a:ext>
            </a:extLst>
          </p:cNvPr>
          <p:cNvSpPr txBox="1"/>
          <p:nvPr/>
        </p:nvSpPr>
        <p:spPr>
          <a:xfrm>
            <a:off x="0" y="2025969"/>
            <a:ext cx="3220033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Ayude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ciudadanos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las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declaraciones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otros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o de forma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más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general, 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encontrar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recibir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confinable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sobre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tema</a:t>
            </a:r>
            <a:endParaRPr kumimoji="0" lang="en-CA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9875" algn="ctr">
              <a:lnSpc>
                <a:spcPts val="1480"/>
              </a:lnSpc>
              <a:buFont typeface="Courier New" panose="02070309020205020404" pitchFamily="49" charset="0"/>
              <a:buChar char="o"/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2" algn="ctr">
              <a:lnSpc>
                <a:spcPts val="1480"/>
              </a:lnSpc>
              <a:defRPr/>
            </a:pPr>
            <a:endParaRPr lang="en-US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A8A362-B52B-87A1-ABE7-57F457611954}"/>
              </a:ext>
            </a:extLst>
          </p:cNvPr>
          <p:cNvSpPr txBox="1"/>
          <p:nvPr/>
        </p:nvSpPr>
        <p:spPr>
          <a:xfrm>
            <a:off x="285055" y="2997714"/>
            <a:ext cx="284733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entrenamiento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pensamiento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crítico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thatsaclaim.org 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Sense About Science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incluyendo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colegios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Resúmenes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major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Campbell y Cochrane) y material audiovisual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complementario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Periodismo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estrategias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comunicación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científica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(p.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ej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s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ervicios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desmentir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previamente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ayudar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 personas 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falsa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conspirativas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“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cápsulas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verdad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que dice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inmediatamente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antes y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abarcar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falsa)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Campañas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construer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cultura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donde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comprendida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valorada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usada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semanas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numeral #pedirlaevidencia)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7ED7B4-AF08-1546-4E01-9028A9A76040}"/>
              </a:ext>
            </a:extLst>
          </p:cNvPr>
          <p:cNvSpPr txBox="1"/>
          <p:nvPr/>
        </p:nvSpPr>
        <p:spPr>
          <a:xfrm>
            <a:off x="3218149" y="3015740"/>
            <a:ext cx="2772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Sitios web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Wirecutter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80,000 horas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encontrar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carreras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alto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voluntariado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alto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n-US" sz="1000" i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GiveWell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fundaciones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aprovechan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donaciones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reciben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Herramientas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ayudas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toma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decisions, para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ayudar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examiner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opciones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la luz de sus pros y sus contras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78677C-AE84-7B1F-8804-778353CAAA10}"/>
              </a:ext>
            </a:extLst>
          </p:cNvPr>
          <p:cNvSpPr txBox="1"/>
          <p:nvPr/>
        </p:nvSpPr>
        <p:spPr>
          <a:xfrm>
            <a:off x="6178981" y="2955793"/>
            <a:ext cx="2772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preguntas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registradas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sitios web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pueden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ser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presentadas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organizaciones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financian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investigación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priorización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Alianza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James Lind)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Apoyo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ciudadanos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hagan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emprenda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nuevo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sintetice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que se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misma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pregunta</a:t>
            </a:r>
            <a:endParaRPr lang="en-US" sz="10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046F28-90DD-CC41-914C-C623F20F17A6}"/>
              </a:ext>
            </a:extLst>
          </p:cNvPr>
          <p:cNvSpPr txBox="1"/>
          <p:nvPr/>
        </p:nvSpPr>
        <p:spPr>
          <a:xfrm>
            <a:off x="9207923" y="3015740"/>
            <a:ext cx="280277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hagan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sea illegal la diffusion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falsa)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Recompensas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publicitaria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se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multas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aquellos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no lo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hagan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Algoritmos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que las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empresas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tecnología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presenten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servicios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al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parcialmente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basados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respalde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 que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limiten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difusión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falsa)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Usar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estimulen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tomar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decisions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basadas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permitiendo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igual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manera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evalúen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caminos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Inscripción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automática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posicionamiento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símbolos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sellos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aprobación</a:t>
            </a:r>
            <a:r>
              <a:rPr lang="en-US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7E6534-0DEC-CAC7-31D5-8C3F63F73B0E}"/>
              </a:ext>
            </a:extLst>
          </p:cNvPr>
          <p:cNvSpPr txBox="1"/>
          <p:nvPr/>
        </p:nvSpPr>
        <p:spPr>
          <a:xfrm>
            <a:off x="3449206" y="2041609"/>
            <a:ext cx="2290841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480"/>
              </a:lnSpc>
              <a:defRPr/>
            </a:pP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Ponga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disposición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</a:t>
            </a: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sus </a:t>
            </a:r>
            <a:r>
              <a:rPr lang="en-US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2" algn="ctr">
              <a:lnSpc>
                <a:spcPts val="1480"/>
              </a:lnSpc>
              <a:defRPr/>
            </a:pPr>
            <a:endParaRPr lang="en-US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A7B490-D6F9-D2CB-90C3-BC29CC06811B}"/>
              </a:ext>
            </a:extLst>
          </p:cNvPr>
          <p:cNvSpPr txBox="1"/>
          <p:nvPr/>
        </p:nvSpPr>
        <p:spPr>
          <a:xfrm>
            <a:off x="5895631" y="2041609"/>
            <a:ext cx="3222058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Reclute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ciudadanos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realización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preguntas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 sus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respuestas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(con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nueva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investigación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 con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evidencia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existente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717550" lvl="2" algn="ctr">
              <a:lnSpc>
                <a:spcPts val="1480"/>
              </a:lnSpc>
              <a:defRPr/>
            </a:pPr>
            <a:endParaRPr lang="en-US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8815D4-6927-8FA0-20EC-798A4784594E}"/>
              </a:ext>
            </a:extLst>
          </p:cNvPr>
          <p:cNvSpPr txBox="1"/>
          <p:nvPr/>
        </p:nvSpPr>
        <p:spPr>
          <a:xfrm>
            <a:off x="9174887" y="2029936"/>
            <a:ext cx="2771999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que la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toma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decisiones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sea la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elección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defecto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 la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opción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más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sencilla</a:t>
            </a:r>
            <a:endParaRPr lang="en-US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24A876C-B737-7882-EAD5-5D2BC85DB1C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450867" y="1629284"/>
            <a:ext cx="5700823" cy="328433"/>
          </a:xfrm>
          <a:prstGeom prst="rect">
            <a:avLst/>
          </a:prstGeom>
          <a:noFill/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D226A85-2441-C61C-DF5C-BB7354D4F8D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 rot="10800000">
            <a:off x="5921086" y="1566489"/>
            <a:ext cx="5700823" cy="328433"/>
          </a:xfrm>
          <a:prstGeom prst="rect">
            <a:avLst/>
          </a:prstGeom>
          <a:noFill/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64B4D2A9-A379-736C-F9F7-16269AD426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1434498" y="1288868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1295644E-BE79-5669-FEA4-95D9C92356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l="49779" t="3247" r="13029" b="50269"/>
          <a:stretch/>
        </p:blipFill>
        <p:spPr>
          <a:xfrm>
            <a:off x="4418515" y="1288868"/>
            <a:ext cx="709316" cy="736780"/>
          </a:xfrm>
          <a:prstGeom prst="rect">
            <a:avLst/>
          </a:prstGeom>
          <a:solidFill>
            <a:srgbClr val="FFC75D">
              <a:alpha val="600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6D8280CA-022B-DA55-7F4E-DB1D78B5935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7402532" y="1288868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122587EE-F623-7D5A-D6C5-2E3759F242D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10386550" y="1288868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sp>
        <p:nvSpPr>
          <p:cNvPr id="33" name="Rounded Rectangular Callout 32">
            <a:extLst>
              <a:ext uri="{FF2B5EF4-FFF2-40B4-BE49-F238E27FC236}">
                <a16:creationId xmlns:a16="http://schemas.microsoft.com/office/drawing/2014/main" id="{BC44EBAC-537C-2DDF-39B3-7FBF27D849E9}"/>
              </a:ext>
            </a:extLst>
          </p:cNvPr>
          <p:cNvSpPr/>
          <p:nvPr/>
        </p:nvSpPr>
        <p:spPr>
          <a:xfrm>
            <a:off x="3218149" y="5049293"/>
            <a:ext cx="2748195" cy="1230656"/>
          </a:xfrm>
          <a:prstGeom prst="wedgeRoundRectCallout">
            <a:avLst>
              <a:gd name="adj1" fmla="val -60729"/>
              <a:gd name="adj2" fmla="val -4113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20"/>
              </a:lnSpc>
            </a:pPr>
            <a:r>
              <a:rPr lang="en-CA" sz="1100" dirty="0">
                <a:solidFill>
                  <a:srgbClr val="254776"/>
                </a:solidFill>
              </a:rPr>
              <a:t>Con </a:t>
            </a:r>
            <a:r>
              <a:rPr lang="en-CA" sz="1100" dirty="0" err="1">
                <a:solidFill>
                  <a:srgbClr val="254776"/>
                </a:solidFill>
              </a:rPr>
              <a:t>frecuencia</a:t>
            </a:r>
            <a:r>
              <a:rPr lang="en-CA" sz="1100" dirty="0">
                <a:solidFill>
                  <a:srgbClr val="254776"/>
                </a:solidFill>
              </a:rPr>
              <a:t> le </a:t>
            </a:r>
            <a:r>
              <a:rPr lang="en-CA" sz="1100" dirty="0" err="1">
                <a:solidFill>
                  <a:srgbClr val="254776"/>
                </a:solidFill>
              </a:rPr>
              <a:t>digo</a:t>
            </a:r>
            <a:r>
              <a:rPr lang="en-CA" sz="1100" dirty="0">
                <a:solidFill>
                  <a:srgbClr val="254776"/>
                </a:solidFill>
              </a:rPr>
              <a:t> a mis </a:t>
            </a:r>
            <a:r>
              <a:rPr lang="en-CA" sz="1100" dirty="0" err="1">
                <a:solidFill>
                  <a:srgbClr val="254776"/>
                </a:solidFill>
              </a:rPr>
              <a:t>líderes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conciudadanos</a:t>
            </a:r>
            <a:r>
              <a:rPr lang="en-CA" sz="1100" dirty="0">
                <a:solidFill>
                  <a:srgbClr val="254776"/>
                </a:solidFill>
              </a:rPr>
              <a:t>: Google es </a:t>
            </a:r>
            <a:r>
              <a:rPr lang="en-CA" sz="1100" dirty="0" err="1">
                <a:solidFill>
                  <a:srgbClr val="254776"/>
                </a:solidFill>
              </a:rPr>
              <a:t>una</a:t>
            </a:r>
            <a:r>
              <a:rPr lang="en-CA" sz="1100" dirty="0">
                <a:solidFill>
                  <a:srgbClr val="254776"/>
                </a:solidFill>
              </a:rPr>
              <a:t> gran </a:t>
            </a:r>
            <a:r>
              <a:rPr lang="en-CA" sz="1100" dirty="0" err="1">
                <a:solidFill>
                  <a:srgbClr val="254776"/>
                </a:solidFill>
              </a:rPr>
              <a:t>herramienta</a:t>
            </a:r>
            <a:r>
              <a:rPr lang="en-CA" sz="1100" dirty="0">
                <a:solidFill>
                  <a:srgbClr val="254776"/>
                </a:solidFill>
              </a:rPr>
              <a:t> para </a:t>
            </a:r>
            <a:r>
              <a:rPr lang="en-CA" sz="1100" dirty="0" err="1">
                <a:solidFill>
                  <a:srgbClr val="254776"/>
                </a:solidFill>
              </a:rPr>
              <a:t>escoger</a:t>
            </a:r>
            <a:r>
              <a:rPr lang="en-CA" sz="1100" dirty="0">
                <a:solidFill>
                  <a:srgbClr val="254776"/>
                </a:solidFill>
              </a:rPr>
              <a:t> un restaurant o </a:t>
            </a:r>
            <a:r>
              <a:rPr lang="en-CA" sz="1100" dirty="0" err="1">
                <a:solidFill>
                  <a:srgbClr val="254776"/>
                </a:solidFill>
              </a:rPr>
              <a:t>aprender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sobre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una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figura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pública</a:t>
            </a:r>
            <a:r>
              <a:rPr lang="en-CA" sz="1100" dirty="0">
                <a:solidFill>
                  <a:srgbClr val="254776"/>
                </a:solidFill>
              </a:rPr>
              <a:t>; </a:t>
            </a:r>
            <a:r>
              <a:rPr lang="en-CA" sz="1100" dirty="0" err="1">
                <a:solidFill>
                  <a:srgbClr val="254776"/>
                </a:solidFill>
              </a:rPr>
              <a:t>pero</a:t>
            </a:r>
            <a:r>
              <a:rPr lang="en-CA" sz="1100" dirty="0">
                <a:solidFill>
                  <a:srgbClr val="254776"/>
                </a:solidFill>
              </a:rPr>
              <a:t> es un gran </a:t>
            </a:r>
            <a:r>
              <a:rPr lang="en-CA" sz="1100" dirty="0" err="1">
                <a:solidFill>
                  <a:srgbClr val="254776"/>
                </a:solidFill>
              </a:rPr>
              <a:t>reto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encontrar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allí</a:t>
            </a:r>
            <a:r>
              <a:rPr lang="en-CA" sz="1100" dirty="0">
                <a:solidFill>
                  <a:srgbClr val="254776"/>
                </a:solidFill>
              </a:rPr>
              <a:t> la major </a:t>
            </a:r>
            <a:r>
              <a:rPr lang="en-CA" sz="1100" dirty="0" err="1">
                <a:solidFill>
                  <a:srgbClr val="254776"/>
                </a:solidFill>
              </a:rPr>
              <a:t>evidencia</a:t>
            </a:r>
            <a:r>
              <a:rPr lang="en-CA" sz="1100" dirty="0">
                <a:solidFill>
                  <a:srgbClr val="254776"/>
                </a:solidFill>
              </a:rPr>
              <a:t> para </a:t>
            </a:r>
            <a:r>
              <a:rPr lang="en-CA" sz="1100" dirty="0" err="1">
                <a:solidFill>
                  <a:srgbClr val="254776"/>
                </a:solidFill>
              </a:rPr>
              <a:t>tomar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una</a:t>
            </a:r>
            <a:r>
              <a:rPr lang="en-CA" sz="1100" dirty="0">
                <a:solidFill>
                  <a:srgbClr val="254776"/>
                </a:solidFill>
              </a:rPr>
              <a:t> decision </a:t>
            </a:r>
            <a:r>
              <a:rPr lang="en-CA" sz="1100" dirty="0" err="1">
                <a:solidFill>
                  <a:srgbClr val="254776"/>
                </a:solidFill>
              </a:rPr>
              <a:t>importante</a:t>
            </a:r>
            <a:endParaRPr lang="en-CA" sz="1100" dirty="0">
              <a:solidFill>
                <a:srgbClr val="254776"/>
              </a:solidFill>
            </a:endParaRPr>
          </a:p>
        </p:txBody>
      </p:sp>
      <p:sp>
        <p:nvSpPr>
          <p:cNvPr id="34" name="Rounded Rectangular Callout 33">
            <a:extLst>
              <a:ext uri="{FF2B5EF4-FFF2-40B4-BE49-F238E27FC236}">
                <a16:creationId xmlns:a16="http://schemas.microsoft.com/office/drawing/2014/main" id="{192367A6-4DA4-0E6B-28DD-45A1C0C64E7D}"/>
              </a:ext>
            </a:extLst>
          </p:cNvPr>
          <p:cNvSpPr/>
          <p:nvPr/>
        </p:nvSpPr>
        <p:spPr>
          <a:xfrm flipH="1">
            <a:off x="6189476" y="5049293"/>
            <a:ext cx="2912605" cy="1230656"/>
          </a:xfrm>
          <a:prstGeom prst="wedgeRoundRectCallout">
            <a:avLst>
              <a:gd name="adj1" fmla="val -60729"/>
              <a:gd name="adj2" fmla="val -4113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20"/>
              </a:lnSpc>
            </a:pPr>
            <a:r>
              <a:rPr lang="en-CA" sz="1100" dirty="0" err="1">
                <a:solidFill>
                  <a:srgbClr val="254776"/>
                </a:solidFill>
              </a:rPr>
              <a:t>Aunque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este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abordaje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suena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prometedor</a:t>
            </a:r>
            <a:r>
              <a:rPr lang="en-CA" sz="1100" dirty="0">
                <a:solidFill>
                  <a:srgbClr val="254776"/>
                </a:solidFill>
              </a:rPr>
              <a:t>, </a:t>
            </a:r>
            <a:r>
              <a:rPr lang="en-CA" sz="1100" dirty="0" err="1">
                <a:solidFill>
                  <a:srgbClr val="254776"/>
                </a:solidFill>
              </a:rPr>
              <a:t>quienes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trabajamos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en</a:t>
            </a:r>
            <a:r>
              <a:rPr lang="en-CA" sz="1100" dirty="0">
                <a:solidFill>
                  <a:srgbClr val="254776"/>
                </a:solidFill>
              </a:rPr>
              <a:t> ONGs al </a:t>
            </a:r>
            <a:r>
              <a:rPr lang="en-CA" sz="1100" dirty="0" err="1">
                <a:solidFill>
                  <a:srgbClr val="254776"/>
                </a:solidFill>
              </a:rPr>
              <a:t>servicio</a:t>
            </a:r>
            <a:r>
              <a:rPr lang="en-CA" sz="1100" dirty="0">
                <a:solidFill>
                  <a:srgbClr val="254776"/>
                </a:solidFill>
              </a:rPr>
              <a:t> de </a:t>
            </a:r>
            <a:r>
              <a:rPr lang="en-CA" sz="1100" dirty="0" err="1">
                <a:solidFill>
                  <a:srgbClr val="254776"/>
                </a:solidFill>
              </a:rPr>
              <a:t>ciudadanos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nos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hemos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percatado</a:t>
            </a:r>
            <a:r>
              <a:rPr lang="en-CA" sz="1100" dirty="0">
                <a:solidFill>
                  <a:srgbClr val="254776"/>
                </a:solidFill>
              </a:rPr>
              <a:t> de que </a:t>
            </a:r>
            <a:r>
              <a:rPr lang="en-CA" sz="1100" dirty="0" err="1">
                <a:solidFill>
                  <a:srgbClr val="254776"/>
                </a:solidFill>
              </a:rPr>
              <a:t>el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declive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en</a:t>
            </a:r>
            <a:r>
              <a:rPr lang="en-CA" sz="1100" dirty="0">
                <a:solidFill>
                  <a:srgbClr val="254776"/>
                </a:solidFill>
              </a:rPr>
              <a:t> la </a:t>
            </a:r>
            <a:r>
              <a:rPr lang="en-CA" sz="1100" dirty="0" err="1">
                <a:solidFill>
                  <a:srgbClr val="254776"/>
                </a:solidFill>
              </a:rPr>
              <a:t>confianza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en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líderes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gubernamentales</a:t>
            </a:r>
            <a:r>
              <a:rPr lang="en-CA" sz="1100" dirty="0">
                <a:solidFill>
                  <a:srgbClr val="254776"/>
                </a:solidFill>
              </a:rPr>
              <a:t> y </a:t>
            </a:r>
            <a:r>
              <a:rPr lang="en-CA" sz="1100" dirty="0" err="1">
                <a:solidFill>
                  <a:srgbClr val="254776"/>
                </a:solidFill>
              </a:rPr>
              <a:t>empresariales</a:t>
            </a:r>
            <a:r>
              <a:rPr lang="en-CA" sz="1100" dirty="0">
                <a:solidFill>
                  <a:srgbClr val="254776"/>
                </a:solidFill>
              </a:rPr>
              <a:t> ha </a:t>
            </a:r>
            <a:r>
              <a:rPr lang="en-CA" sz="1100" dirty="0" err="1">
                <a:solidFill>
                  <a:srgbClr val="254776"/>
                </a:solidFill>
              </a:rPr>
              <a:t>generado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preocupación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creciente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sobre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este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abordaje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en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los</a:t>
            </a:r>
            <a:r>
              <a:rPr lang="en-CA" sz="1100" dirty="0">
                <a:solidFill>
                  <a:srgbClr val="254776"/>
                </a:solidFill>
              </a:rPr>
              <a:t> </a:t>
            </a:r>
            <a:r>
              <a:rPr lang="en-CA" sz="1100" dirty="0" err="1">
                <a:solidFill>
                  <a:srgbClr val="254776"/>
                </a:solidFill>
              </a:rPr>
              <a:t>ciudadanos</a:t>
            </a:r>
            <a:endParaRPr lang="en-CA" sz="1100" dirty="0">
              <a:solidFill>
                <a:srgbClr val="254776"/>
              </a:solidFill>
            </a:endParaRPr>
          </a:p>
        </p:txBody>
      </p:sp>
      <p:sp>
        <p:nvSpPr>
          <p:cNvPr id="3" name="Title 14">
            <a:extLst>
              <a:ext uri="{FF2B5EF4-FFF2-40B4-BE49-F238E27FC236}">
                <a16:creationId xmlns:a16="http://schemas.microsoft.com/office/drawing/2014/main" id="{3CEE80EB-0DEB-6846-A05A-2BAE7403D620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352035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3</a:t>
            </a:r>
            <a:r>
              <a:rPr kumimoji="0" lang="en-US" sz="2000" b="1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.1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S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obre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el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momento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precoz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en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la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comprensión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‘lo que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funciona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’ a la hora de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poner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la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evidencia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en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el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centro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la </a:t>
            </a:r>
            <a:r>
              <a:rPr kumimoji="0" lang="en-US" sz="2000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cotidianidad</a:t>
            </a:r>
            <a:endParaRPr lang="en-CA" sz="2000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F2B9D4-004B-DB03-8F54-A4FFBF2869FA}"/>
              </a:ext>
            </a:extLst>
          </p:cNvPr>
          <p:cNvSpPr txBox="1"/>
          <p:nvPr/>
        </p:nvSpPr>
        <p:spPr>
          <a:xfrm>
            <a:off x="8084320" y="1066915"/>
            <a:ext cx="40511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50" i="1" dirty="0">
                <a:solidFill>
                  <a:srgbClr val="254776"/>
                </a:solidFill>
              </a:rPr>
              <a:t>Nota: La versión complete está disponible en Actualización 2023</a:t>
            </a:r>
          </a:p>
        </p:txBody>
      </p:sp>
      <p:pic>
        <p:nvPicPr>
          <p:cNvPr id="18" name="Picture 1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5455E2B-DBE2-36D7-6B87-499756DE17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312" y="6414114"/>
            <a:ext cx="1829274" cy="4381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96C867-585B-A15D-E0B5-D7FCCB894012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derechos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trabajo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bajo la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80436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33706</TotalTime>
  <Words>615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409</cp:revision>
  <cp:lastPrinted>2017-06-06T20:04:49Z</cp:lastPrinted>
  <dcterms:created xsi:type="dcterms:W3CDTF">2017-04-21T15:41:45Z</dcterms:created>
  <dcterms:modified xsi:type="dcterms:W3CDTF">2023-03-10T20:09:07Z</dcterms:modified>
</cp:coreProperties>
</file>