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
  </p:notesMasterIdLst>
  <p:handoutMasterIdLst>
    <p:handoutMasterId r:id="rId4"/>
  </p:handoutMasterIdLst>
  <p:sldIdLst>
    <p:sldId id="1127" r:id="rId2"/>
  </p:sldIdLst>
  <p:sldSz cx="12192000" cy="6858000"/>
  <p:notesSz cx="6858000" cy="9144000"/>
  <p:custDataLst>
    <p:tags r:id="rId5"/>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CA" dirty="0">
              <a:solidFill>
                <a:srgbClr val="254776"/>
              </a:solidFill>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202248" y="2955619"/>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9208647" y="2955619"/>
            <a:ext cx="2743433" cy="3162793"/>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269506" y="2969475"/>
            <a:ext cx="2743433" cy="31489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17" name="Rounded Rectangle 16"/>
          <p:cNvSpPr/>
          <p:nvPr/>
        </p:nvSpPr>
        <p:spPr>
          <a:xfrm>
            <a:off x="3228104" y="2955619"/>
            <a:ext cx="2743433" cy="19238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34367" y="2071916"/>
            <a:ext cx="2813711" cy="1054135"/>
          </a:xfrm>
          <a:prstGeom prst="rect">
            <a:avLst/>
          </a:prstGeom>
          <a:noFill/>
        </p:spPr>
        <p:txBody>
          <a:bodyPr wrap="square">
            <a:spAutoFit/>
          </a:bodyPr>
          <a:lstStyle/>
          <a:p>
            <a:pPr marL="177800" marR="0" lvl="0" algn="ctr" defTabSz="609600" rtl="0" eaLnBrk="1" fontAlgn="auto" latinLnBrk="0" hangingPunct="1">
              <a:lnSpc>
                <a:spcPts val="1480"/>
              </a:lnSpc>
              <a:spcBef>
                <a:spcPts val="0"/>
              </a:spcBef>
              <a:spcAft>
                <a:spcPts val="0"/>
              </a:spcAft>
              <a:buClrTx/>
              <a:buSzTx/>
              <a:defRPr/>
            </a:pP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帮助公民判断他人的主张或更普遍地寻找</a:t>
            </a:r>
            <a:r>
              <a:rPr kumimoji="0" lang="zh-CN" alt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和接收</a:t>
            </a:r>
            <a:r>
              <a:rPr lang="zh-CN" altLang="en-US" sz="1300" dirty="0">
                <a:solidFill>
                  <a:srgbClr val="254776"/>
                </a:solidFill>
                <a:latin typeface="Arial" panose="020B0604020202020204" pitchFamily="34" charset="0"/>
                <a:cs typeface="Arial" panose="020B0604020202020204" pitchFamily="34" charset="0"/>
              </a:rPr>
              <a:t>）</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关于某个主题的可靠信息</a:t>
            </a: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9875" algn="ctr">
              <a:lnSpc>
                <a:spcPts val="1480"/>
              </a:lnSpc>
              <a:buFont typeface="Courier New" panose="02070309020205020404" pitchFamily="49" charset="0"/>
              <a:buChar char="o"/>
              <a:defRPr/>
            </a:pP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0" name="TextBox 9"/>
          <p:cNvSpPr txBox="1"/>
          <p:nvPr/>
        </p:nvSpPr>
        <p:spPr>
          <a:xfrm>
            <a:off x="391962" y="3071612"/>
            <a:ext cx="2520000" cy="2515235"/>
          </a:xfrm>
          <a:prstGeom prst="rect">
            <a:avLst/>
          </a:prstGeom>
          <a:noFill/>
        </p:spPr>
        <p:txBody>
          <a:bodyPr wrap="square">
            <a:spAutoFit/>
          </a:bodyPr>
          <a:lstStyle/>
          <a:p>
            <a:pPr marL="171450" indent="-171450">
              <a:buFont typeface="Arial" panose="020B0604020202020204" pitchFamily="34" charset="0"/>
              <a:buChar char="•"/>
              <a:defRPr/>
            </a:pP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通过工具和培训培养批判性思维技能</a:t>
            </a:r>
            <a:r>
              <a:rPr kumimoji="0" lang="zh-CN" altLang="en-US" sz="1050" b="0" i="0" u="none" strike="noStrike" kern="1200" cap="none" spc="0" normalizeH="0" dirty="0">
                <a:solidFill>
                  <a:srgbClr val="254776"/>
                </a:solidFill>
                <a:latin typeface="Arial" panose="020B0604020202020204" pitchFamily="34" charset="0"/>
                <a:ea typeface="+mn-ea"/>
                <a:cs typeface="Arial" panose="020B0604020202020204" pitchFamily="34" charset="0"/>
              </a:rPr>
              <a:t>（</a:t>
            </a: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例如thatsaclaim.org和Sense</a:t>
            </a:r>
            <a:r>
              <a:rPr lang="en-US" sz="1050" dirty="0">
                <a:solidFill>
                  <a:srgbClr val="254776"/>
                </a:solidFill>
                <a:latin typeface="Arial" panose="020B0604020202020204" pitchFamily="34" charset="0"/>
                <a:cs typeface="Arial" panose="020B0604020202020204" pitchFamily="34" charset="0"/>
              </a:rPr>
              <a:t> </a:t>
            </a:r>
            <a:r>
              <a:rPr kumimoji="0" lang="en-US" sz="1050" b="0" i="0" u="none" strike="noStrike" kern="1200" cap="none" spc="0" normalizeH="0" dirty="0">
                <a:solidFill>
                  <a:srgbClr val="254776"/>
                </a:solidFill>
                <a:latin typeface="Arial" panose="020B0604020202020204" pitchFamily="34" charset="0"/>
                <a:ea typeface="+mn-ea"/>
                <a:cs typeface="Arial" panose="020B0604020202020204" pitchFamily="34" charset="0"/>
              </a:rPr>
              <a:t>About </a:t>
            </a: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Science的风险知识框架</a:t>
            </a:r>
            <a:r>
              <a:rPr kumimoji="0" lang="zh-CN" altLang="en-US" sz="1050" b="0" i="0" u="none" strike="noStrike" kern="1200" cap="none" spc="0" normalizeH="0" dirty="0">
                <a:solidFill>
                  <a:srgbClr val="254776"/>
                </a:solidFill>
                <a:latin typeface="Arial" panose="020B0604020202020204" pitchFamily="34" charset="0"/>
                <a:ea typeface="+mn-ea"/>
                <a:cs typeface="Arial" panose="020B0604020202020204" pitchFamily="34" charset="0"/>
              </a:rPr>
              <a:t>），</a:t>
            </a:r>
            <a:r>
              <a:rPr kumimoji="0" lang="en-US" sz="1050" b="0" i="0" u="none" strike="noStrike" kern="1200" cap="none" spc="0" normalizeH="0" dirty="0" err="1">
                <a:solidFill>
                  <a:srgbClr val="254776"/>
                </a:solidFill>
                <a:latin typeface="Arial" panose="020B0604020202020204" pitchFamily="34" charset="0"/>
                <a:ea typeface="+mn-ea"/>
                <a:cs typeface="Arial" panose="020B0604020202020204" pitchFamily="34" charset="0"/>
              </a:rPr>
              <a:t>包括在学校</a:t>
            </a:r>
            <a:endParaRPr kumimoji="0" lang="en-US" sz="1050" b="0" i="0" u="none" strike="noStrike" kern="1200" cap="none" spc="0" normalizeH="0" baseline="0" dirty="0">
              <a:solidFill>
                <a:srgbClr val="254776"/>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US" sz="1050" dirty="0" err="1">
                <a:solidFill>
                  <a:srgbClr val="254776"/>
                </a:solidFill>
                <a:latin typeface="Arial" panose="020B0604020202020204" pitchFamily="34" charset="0"/>
                <a:cs typeface="Arial" panose="020B0604020202020204" pitchFamily="34" charset="0"/>
              </a:rPr>
              <a:t>关于不同主题最佳证据的简明摘要</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例如Campbell和Cochrane</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以及随附的视听材料</a:t>
            </a:r>
            <a:endParaRPr kumimoji="0" lang="en-US" sz="1050" b="0" i="0" u="none" strike="noStrike" kern="1200" cap="none" spc="0" normalizeH="0" baseline="0" dirty="0">
              <a:solidFill>
                <a:srgbClr val="254776"/>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US" sz="1050" dirty="0" err="1">
                <a:solidFill>
                  <a:srgbClr val="254776"/>
                </a:solidFill>
                <a:latin typeface="Arial" panose="020B0604020202020204" pitchFamily="34" charset="0"/>
                <a:cs typeface="Arial" panose="020B0604020202020204" pitchFamily="34" charset="0"/>
              </a:rPr>
              <a:t>新闻和科学传播策略</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例如事实核查服务</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先发制人</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帮助人们认识如何警惕错误信息和阴谋论以及涉及错误信息前后立即对证据进行的</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真相三明治</a:t>
            </a:r>
            <a:r>
              <a:rPr lang="zh-CN" altLang="en-US" sz="1050" dirty="0">
                <a:solidFill>
                  <a:srgbClr val="254776"/>
                </a:solidFill>
                <a:latin typeface="Arial" panose="020B0604020202020204" pitchFamily="34" charset="0"/>
                <a:cs typeface="Arial" panose="020B0604020202020204" pitchFamily="34" charset="0"/>
              </a:rPr>
              <a:t>”）</a:t>
            </a:r>
            <a:endParaRPr lang="en-US" sz="1050" dirty="0">
              <a:solidFill>
                <a:srgbClr val="254776"/>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sz="1050" dirty="0" err="1">
                <a:solidFill>
                  <a:srgbClr val="254776"/>
                </a:solidFill>
                <a:latin typeface="Arial" panose="020B0604020202020204" pitchFamily="34" charset="0"/>
                <a:cs typeface="Arial" panose="020B0604020202020204" pitchFamily="34" charset="0"/>
              </a:rPr>
              <a:t>开展活动</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建立一种理解、重视和使用证据的文化</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证据周和添加</a:t>
            </a:r>
            <a:r>
              <a:rPr lang="zh-CN" altLang="en-US" sz="1050" dirty="0">
                <a:solidFill>
                  <a:srgbClr val="254776"/>
                </a:solidFill>
                <a:latin typeface="Arial" panose="020B0604020202020204" pitchFamily="34" charset="0"/>
                <a:cs typeface="Arial" panose="020B0604020202020204" pitchFamily="34" charset="0"/>
              </a:rPr>
              <a:t>“</a:t>
            </a:r>
            <a:r>
              <a:rPr lang="en-US" sz="1050" dirty="0">
                <a:solidFill>
                  <a:srgbClr val="254776"/>
                </a:solidFill>
                <a:latin typeface="Arial" panose="020B0604020202020204" pitchFamily="34" charset="0"/>
                <a:cs typeface="Arial" panose="020B0604020202020204" pitchFamily="34" charset="0"/>
              </a:rPr>
              <a:t>#询问证据</a:t>
            </a:r>
            <a:r>
              <a:rPr lang="zh-CN" altLang="en-US" sz="1050" dirty="0">
                <a:solidFill>
                  <a:srgbClr val="254776"/>
                </a:solidFill>
                <a:latin typeface="Arial" panose="020B0604020202020204" pitchFamily="34" charset="0"/>
                <a:cs typeface="Arial" panose="020B0604020202020204" pitchFamily="34" charset="0"/>
              </a:rPr>
              <a:t>”</a:t>
            </a:r>
            <a:r>
              <a:rPr lang="en-US" sz="1050" dirty="0" err="1">
                <a:solidFill>
                  <a:srgbClr val="254776"/>
                </a:solidFill>
                <a:latin typeface="Arial" panose="020B0604020202020204" pitchFamily="34" charset="0"/>
                <a:cs typeface="Arial" panose="020B0604020202020204" pitchFamily="34" charset="0"/>
              </a:rPr>
              <a:t>话题标签</a:t>
            </a:r>
            <a:r>
              <a:rPr lang="zh-CN" altLang="en-US" sz="1050" dirty="0">
                <a:solidFill>
                  <a:srgbClr val="254776"/>
                </a:solidFill>
                <a:latin typeface="Arial" panose="020B0604020202020204" pitchFamily="34" charset="0"/>
                <a:cs typeface="Arial" panose="020B0604020202020204" pitchFamily="34" charset="0"/>
              </a:rPr>
              <a:t>）</a:t>
            </a:r>
            <a:endParaRPr lang="en-US" sz="1050" dirty="0">
              <a:solidFill>
                <a:srgbClr val="254776"/>
              </a:solidFill>
              <a:latin typeface="Arial" panose="020B0604020202020204" pitchFamily="34" charset="0"/>
              <a:cs typeface="Arial" panose="020B0604020202020204" pitchFamily="34" charset="0"/>
            </a:endParaRPr>
          </a:p>
        </p:txBody>
      </p:sp>
      <p:sp>
        <p:nvSpPr>
          <p:cNvPr id="14" name="TextBox 13"/>
          <p:cNvSpPr txBox="1"/>
          <p:nvPr/>
        </p:nvSpPr>
        <p:spPr>
          <a:xfrm>
            <a:off x="3223260" y="3045050"/>
            <a:ext cx="2673350" cy="1276350"/>
          </a:xfrm>
          <a:prstGeom prst="rect">
            <a:avLst/>
          </a:prstGeom>
          <a:noFill/>
        </p:spPr>
        <p:txBody>
          <a:bodyPr wrap="square">
            <a:spAutoFit/>
          </a:bodyPr>
          <a:lstStyle/>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在线网站</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像Wirecutter</a:t>
            </a:r>
            <a:r>
              <a:rPr lang="en-US" sz="1100" noProof="0" dirty="0">
                <a:ln>
                  <a:noFill/>
                </a:ln>
                <a:solidFill>
                  <a:srgbClr val="254776"/>
                </a:solidFill>
                <a:effectLst/>
                <a:uLnTx/>
                <a:uFillTx/>
                <a:latin typeface="Arial" panose="020B0604020202020204" pitchFamily="34" charset="0"/>
                <a:cs typeface="Arial" panose="020B0604020202020204" pitchFamily="34" charset="0"/>
              </a:rPr>
              <a:t>用于</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购物，80 000小时用于寻找高影响力的职业或高影响力</a:t>
            </a:r>
            <a:r>
              <a:rPr lang="en-US" sz="1100" noProof="0" dirty="0">
                <a:ln>
                  <a:noFill/>
                </a:ln>
                <a:solidFill>
                  <a:srgbClr val="254776"/>
                </a:solidFill>
                <a:effectLst/>
                <a:uLnTx/>
                <a:uFillTx/>
                <a:latin typeface="Arial" panose="020B0604020202020204" pitchFamily="34" charset="0"/>
                <a:cs typeface="Arial" panose="020B0604020202020204" pitchFamily="34" charset="0"/>
              </a:rPr>
              <a:t>的志愿服务机</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GiveWell用于捐赠给那些能够充分利用每一美元的慈善机构</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工具</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如决策辅助工具</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有助于根据选项的利弊进行分析</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8" name="TextBox 27"/>
          <p:cNvSpPr txBox="1"/>
          <p:nvPr/>
        </p:nvSpPr>
        <p:spPr>
          <a:xfrm>
            <a:off x="6201819" y="3045108"/>
            <a:ext cx="2681831" cy="1106805"/>
          </a:xfrm>
          <a:prstGeom prst="rect">
            <a:avLst/>
          </a:prstGeom>
          <a:noFill/>
        </p:spPr>
        <p:txBody>
          <a:bodyPr wrap="square">
            <a:spAutoFit/>
          </a:bodyPr>
          <a:lstStyle/>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网站问题可以提交给资助研究的组织</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US" sz="1100" noProof="0" dirty="0" err="1">
                <a:ln>
                  <a:noFill/>
                </a:ln>
                <a:solidFill>
                  <a:srgbClr val="254776"/>
                </a:solidFill>
                <a:effectLst/>
                <a:uLnTx/>
                <a:uFillTx/>
                <a:latin typeface="Arial" panose="020B0604020202020204" pitchFamily="34" charset="0"/>
                <a:cs typeface="Arial" panose="020B0604020202020204" pitchFamily="34" charset="0"/>
              </a:rPr>
              <a:t>让公民参与优先排序过程</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例如詹姆斯•林德联盟</a:t>
            </a:r>
            <a:r>
              <a:rPr lang="zh-CN" altLang="en-US" sz="1100" dirty="0">
                <a:solidFill>
                  <a:srgbClr val="254776"/>
                </a:solidFill>
                <a:latin typeface="Arial" panose="020B0604020202020204" pitchFamily="34" charset="0"/>
                <a:cs typeface="Arial" panose="020B0604020202020204" pitchFamily="34" charset="0"/>
              </a:rPr>
              <a:t>）</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支持公民成为研究小组的合作伙伴</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进行新的研究</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或综合解决同一问题的所有研究中的已知信息</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0" name="TextBox 29"/>
          <p:cNvSpPr txBox="1"/>
          <p:nvPr/>
        </p:nvSpPr>
        <p:spPr>
          <a:xfrm>
            <a:off x="9230057" y="3100299"/>
            <a:ext cx="2736000" cy="2123658"/>
          </a:xfrm>
          <a:prstGeom prst="rect">
            <a:avLst/>
          </a:prstGeom>
          <a:noFill/>
        </p:spPr>
        <p:txBody>
          <a:bodyPr wrap="square">
            <a:spAutoFit/>
          </a:bodyPr>
          <a:lstStyle/>
          <a:p>
            <a:pPr marL="171450" indent="-171450" hangingPunct="0">
              <a:buFont typeface="Arial" panose="020B0604020202020204" pitchFamily="34" charset="0"/>
              <a:buChar char="•"/>
              <a:defRPr/>
            </a:pPr>
            <a:r>
              <a:rPr lang="en-US" sz="1100" noProof="0" dirty="0" err="1">
                <a:ln>
                  <a:noFill/>
                </a:ln>
                <a:solidFill>
                  <a:srgbClr val="254776"/>
                </a:solidFill>
                <a:effectLst/>
                <a:uLnTx/>
                <a:uFillTx/>
                <a:latin typeface="Arial" panose="020B0604020202020204" pitchFamily="34" charset="0"/>
                <a:cs typeface="Arial" panose="020B0604020202020204" pitchFamily="34" charset="0"/>
              </a:rPr>
              <a:t>法律要求产品、服务和信息基于证据</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hangingPunct="0">
              <a:defRPr/>
            </a:pPr>
            <a:r>
              <a:rPr lang="zh-CN" altLang="en-US" sz="1100" dirty="0">
                <a:solidFill>
                  <a:srgbClr val="254776"/>
                </a:solidFill>
                <a:latin typeface="Arial" panose="020B0604020202020204" pitchFamily="34" charset="0"/>
                <a:cs typeface="Arial" panose="020B0604020202020204" pitchFamily="34" charset="0"/>
              </a:rPr>
              <a:t>   </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并规定传播错误信息是非法的</a:t>
            </a:r>
            <a:r>
              <a:rPr lang="zh-CN" altLang="en-US" sz="1100" dirty="0">
                <a:solidFill>
                  <a:srgbClr val="254776"/>
                </a:solidFill>
                <a:latin typeface="Arial" panose="020B0604020202020204" pitchFamily="34" charset="0"/>
                <a:cs typeface="Arial" panose="020B0604020202020204" pitchFamily="34" charset="0"/>
              </a:rPr>
              <a:t>）</a:t>
            </a:r>
            <a:endParaRPr lang="en-US" sz="1100" noProof="0" dirty="0">
              <a:ln>
                <a:noFill/>
              </a:ln>
              <a:solidFill>
                <a:srgbClr val="254776"/>
              </a:solidFill>
              <a:effectLst/>
              <a:uLnTx/>
              <a:uFillTx/>
              <a:latin typeface="Arial" panose="020B0604020202020204" pitchFamily="34" charset="0"/>
              <a:cs typeface="Arial" panose="020B0604020202020204" pitchFamily="34" charset="0"/>
            </a:endParaRPr>
          </a:p>
          <a:p>
            <a:pPr marL="171450" indent="-171450" hangingPunct="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对宣传基于证据的产品、服务和信息的</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企业进行奖励</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对不基于证据的企业</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进行</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惩罚</a:t>
            </a:r>
            <a:r>
              <a:rPr lang="zh-CN" altLang="en-US" sz="1100" dirty="0">
                <a:solidFill>
                  <a:srgbClr val="254776"/>
                </a:solidFill>
                <a:latin typeface="Arial" panose="020B0604020202020204" pitchFamily="34" charset="0"/>
                <a:cs typeface="Arial" panose="020B0604020202020204" pitchFamily="34" charset="0"/>
              </a:rPr>
              <a:t>）</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hangingPunct="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为大型科技公司提供部分基于证据的产品、服务和信息的算法</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并限制错误信息的传播</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hangingPunct="0">
              <a:buFont typeface="Arial" panose="020B0604020202020204" pitchFamily="34" charset="0"/>
              <a:buChar char="•"/>
              <a:defRPr/>
            </a:pP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使用</a:t>
            </a:r>
            <a:r>
              <a:rPr lang="zh-CN" altLang="en-US" sz="1100" dirty="0">
                <a:solidFill>
                  <a:srgbClr val="254776"/>
                </a:solidFill>
                <a:latin typeface="Arial" panose="020B0604020202020204" pitchFamily="34" charset="0"/>
                <a:cs typeface="Arial" panose="020B0604020202020204" pitchFamily="34" charset="0"/>
              </a:rPr>
              <a:t>“</a:t>
            </a:r>
            <a:r>
              <a:rPr lang="en-US" sz="1100" noProof="0" dirty="0" err="1">
                <a:ln>
                  <a:noFill/>
                </a:ln>
                <a:solidFill>
                  <a:srgbClr val="254776"/>
                </a:solidFill>
                <a:effectLst/>
                <a:uLnTx/>
                <a:uFillTx/>
                <a:latin typeface="Arial" panose="020B0604020202020204" pitchFamily="34" charset="0"/>
                <a:cs typeface="Arial" panose="020B0604020202020204" pitchFamily="34" charset="0"/>
              </a:rPr>
              <a:t>推动</a:t>
            </a:r>
            <a:r>
              <a:rPr lang="zh-CN" altLang="en-US" sz="1100" noProof="0" dirty="0">
                <a:ln>
                  <a:noFill/>
                </a:ln>
                <a:solidFill>
                  <a:srgbClr val="254776"/>
                </a:solidFill>
                <a:effectLst/>
                <a:uLnTx/>
                <a:uFillTx/>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策略</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引导公民做出基于证据的选择</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同时也允许他们考虑其他选择</a:t>
            </a:r>
            <a:r>
              <a:rPr kumimoji="0" lang="zh-CN" alt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例如自动注册、产品定位、符号或</a:t>
            </a:r>
            <a:r>
              <a:rPr lang="zh-CN" alt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风筝标志</a:t>
            </a:r>
            <a:r>
              <a:rPr kumimoji="0" lang="zh-CN" altLang="en-US" sz="1100" b="0" i="0" u="none" strike="noStrike" kern="1200" cap="none" spc="0" normalizeH="0" baseline="0" dirty="0">
                <a:solidFill>
                  <a:srgbClr val="254776"/>
                </a:solidFill>
                <a:latin typeface="Arial" panose="020B0604020202020204" pitchFamily="34" charset="0"/>
                <a:ea typeface="+mn-ea"/>
                <a:cs typeface="Arial" panose="020B0604020202020204" pitchFamily="34" charset="0"/>
                <a:sym typeface="+mn-ea"/>
              </a:rPr>
              <a:t>”</a:t>
            </a:r>
            <a:r>
              <a:rPr lang="zh-CN" altLang="en-US" sz="1100" dirty="0">
                <a:solidFill>
                  <a:srgbClr val="254776"/>
                </a:solidFill>
                <a:latin typeface="Arial" panose="020B0604020202020204" pitchFamily="34" charset="0"/>
                <a:cs typeface="Arial" panose="020B0604020202020204" pitchFamily="34" charset="0"/>
                <a:sym typeface="+mn-ea"/>
              </a:rPr>
              <a:t>）</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11" name="TextBox 10"/>
          <p:cNvSpPr txBox="1"/>
          <p:nvPr/>
        </p:nvSpPr>
        <p:spPr>
          <a:xfrm>
            <a:off x="3454400" y="2071916"/>
            <a:ext cx="2290841" cy="660400"/>
          </a:xfrm>
          <a:prstGeom prst="rect">
            <a:avLst/>
          </a:prstGeom>
          <a:noFill/>
        </p:spPr>
        <p:txBody>
          <a:bodyPr wrap="square">
            <a:spAutoFit/>
          </a:bodyPr>
          <a:lstStyle/>
          <a:p>
            <a:pPr algn="ctr">
              <a:lnSpc>
                <a:spcPts val="1480"/>
              </a:lnSpc>
              <a:defRPr/>
            </a:pPr>
            <a:r>
              <a:rPr lang="en-US" sz="1300" noProof="0" dirty="0" err="1">
                <a:ln>
                  <a:noFill/>
                </a:ln>
                <a:solidFill>
                  <a:srgbClr val="254776"/>
                </a:solidFill>
                <a:effectLst/>
                <a:uLnTx/>
                <a:uFillTx/>
                <a:latin typeface="Arial" panose="020B0604020202020204" pitchFamily="34" charset="0"/>
                <a:cs typeface="Arial" panose="020B0604020202020204" pitchFamily="34" charset="0"/>
              </a:rPr>
              <a:t>当</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公民在做选择时向他们提供证据</a:t>
            </a: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3" name="TextBox 12"/>
          <p:cNvSpPr txBox="1"/>
          <p:nvPr/>
        </p:nvSpPr>
        <p:spPr>
          <a:xfrm>
            <a:off x="6353742" y="2071916"/>
            <a:ext cx="2440444" cy="477054"/>
          </a:xfrm>
          <a:prstGeom prst="rect">
            <a:avLst/>
          </a:prstGeom>
          <a:noFill/>
        </p:spPr>
        <p:txBody>
          <a:bodyPr wrap="square">
            <a:spAutoFit/>
          </a:bodyPr>
          <a:lstStyle/>
          <a:p>
            <a:pPr marL="177800" marR="0" lvl="0" algn="ctr" defTabSz="609600" rtl="0" eaLnBrk="1" fontAlgn="auto" latinLnBrk="0" hangingPunct="1">
              <a:lnSpc>
                <a:spcPts val="1480"/>
              </a:lnSpc>
              <a:spcBef>
                <a:spcPts val="0"/>
              </a:spcBef>
              <a:spcAft>
                <a:spcPts val="0"/>
              </a:spcAft>
              <a:buClrTx/>
              <a:buSzTx/>
              <a:defRPr/>
            </a:pP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让公民参与提问和回答</a:t>
            </a:r>
            <a:r>
              <a:rPr kumimoji="0" lang="zh-CN" alt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r>
              <a:rPr kumimoji="0" lang="en-US" sz="13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用新研究或现有证据</a:t>
            </a:r>
            <a:r>
              <a:rPr lang="zh-CN" altLang="en-US" sz="1300" dirty="0">
                <a:solidFill>
                  <a:srgbClr val="254776"/>
                </a:solidFill>
                <a:latin typeface="Arial" panose="020B0604020202020204" pitchFamily="34" charset="0"/>
                <a:cs typeface="Arial" panose="020B0604020202020204" pitchFamily="34" charset="0"/>
              </a:rPr>
              <a:t>）</a:t>
            </a:r>
            <a:endParaRPr lang="en-US" sz="130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15" name="TextBox 14"/>
          <p:cNvSpPr txBox="1"/>
          <p:nvPr/>
        </p:nvSpPr>
        <p:spPr>
          <a:xfrm>
            <a:off x="9474485" y="2071916"/>
            <a:ext cx="2211756" cy="470535"/>
          </a:xfrm>
          <a:prstGeom prst="rect">
            <a:avLst/>
          </a:prstGeom>
          <a:noFill/>
        </p:spPr>
        <p:txBody>
          <a:bodyPr wrap="square">
            <a:spAutoFit/>
          </a:bodyPr>
          <a:lstStyle/>
          <a:p>
            <a:pPr marL="177800" marR="0" lvl="0" algn="ctr" defTabSz="609600" rtl="0" eaLnBrk="1" fontAlgn="auto" latinLnBrk="0" hangingPunct="1">
              <a:lnSpc>
                <a:spcPts val="1480"/>
              </a:lnSpc>
              <a:spcBef>
                <a:spcPts val="0"/>
              </a:spcBef>
              <a:spcAft>
                <a:spcPts val="0"/>
              </a:spcAft>
              <a:buClrTx/>
              <a:buSzTx/>
              <a:defRPr/>
            </a:pPr>
            <a:r>
              <a:rPr kumimoji="0" lang="en-US" sz="1300" b="0"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rPr>
              <a:t>使基于证据的选择成为默认或简单的选择</a:t>
            </a:r>
            <a:endParaRPr lang="en-US" sz="1300" noProof="0">
              <a:ln>
                <a:noFill/>
              </a:ln>
              <a:solidFill>
                <a:srgbClr val="254776"/>
              </a:solidFill>
              <a:effectLst/>
              <a:uLnTx/>
              <a:uFillTx/>
              <a:latin typeface="Arial" panose="020B0604020202020204" pitchFamily="34" charset="0"/>
              <a:cs typeface="Arial" panose="020B0604020202020204" pitchFamily="34" charset="0"/>
            </a:endParaRPr>
          </a:p>
        </p:txBody>
      </p:sp>
      <p:pic>
        <p:nvPicPr>
          <p:cNvPr id="25" name="Picture 24"/>
          <p:cNvPicPr>
            <a:picLocks noChangeAspect="1"/>
          </p:cNvPicPr>
          <p:nvPr/>
        </p:nvPicPr>
        <p:blipFill>
          <a:blip r:embed="rId4">
            <a:alphaModFix amt="20000"/>
          </a:blip>
          <a:stretch>
            <a:fillRect/>
          </a:stretch>
        </p:blipFill>
        <p:spPr>
          <a:xfrm>
            <a:off x="456061" y="1659591"/>
            <a:ext cx="5700823" cy="328433"/>
          </a:xfrm>
          <a:prstGeom prst="rect">
            <a:avLst/>
          </a:prstGeom>
          <a:noFill/>
        </p:spPr>
      </p:pic>
      <p:pic>
        <p:nvPicPr>
          <p:cNvPr id="26" name="Picture 25"/>
          <p:cNvPicPr>
            <a:picLocks noChangeAspect="1"/>
          </p:cNvPicPr>
          <p:nvPr/>
        </p:nvPicPr>
        <p:blipFill>
          <a:blip r:embed="rId4">
            <a:alphaModFix amt="20000"/>
          </a:blip>
          <a:stretch>
            <a:fillRect/>
          </a:stretch>
        </p:blipFill>
        <p:spPr>
          <a:xfrm rot="10800000">
            <a:off x="5926280" y="1596796"/>
            <a:ext cx="5700823" cy="328433"/>
          </a:xfrm>
          <a:prstGeom prst="rect">
            <a:avLst/>
          </a:prstGeom>
          <a:noFill/>
        </p:spPr>
      </p:pic>
      <p:pic>
        <p:nvPicPr>
          <p:cNvPr id="27" name="Picture 26" descr="Icon&#10;&#10;Description automatically generated"/>
          <p:cNvPicPr>
            <a:picLocks noChangeAspect="1"/>
          </p:cNvPicPr>
          <p:nvPr/>
        </p:nvPicPr>
        <p:blipFill rotWithShape="1">
          <a:blip r:embed="rId5"/>
          <a:srcRect l="49779" t="3247" r="13029" b="50269"/>
          <a:stretch>
            <a:fillRect/>
          </a:stretch>
        </p:blipFill>
        <p:spPr>
          <a:xfrm>
            <a:off x="1439692" y="1319175"/>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p:cNvPicPr>
            <a:picLocks noChangeAspect="1"/>
          </p:cNvPicPr>
          <p:nvPr/>
        </p:nvPicPr>
        <p:blipFill rotWithShape="1">
          <a:blip r:embed="rId6"/>
          <a:srcRect l="49779" t="3247" r="13029" b="50269"/>
          <a:stretch>
            <a:fillRect/>
          </a:stretch>
        </p:blipFill>
        <p:spPr>
          <a:xfrm>
            <a:off x="4423709" y="1319175"/>
            <a:ext cx="709316" cy="736780"/>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p:cNvPicPr>
            <a:picLocks noChangeAspect="1"/>
          </p:cNvPicPr>
          <p:nvPr/>
        </p:nvPicPr>
        <p:blipFill rotWithShape="1">
          <a:blip r:embed="rId5"/>
          <a:srcRect l="49779" t="3247" r="13029" b="50269"/>
          <a:stretch>
            <a:fillRect/>
          </a:stretch>
        </p:blipFill>
        <p:spPr>
          <a:xfrm>
            <a:off x="7407726" y="1319175"/>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p:cNvPicPr>
            <a:picLocks noChangeAspect="1"/>
          </p:cNvPicPr>
          <p:nvPr/>
        </p:nvPicPr>
        <p:blipFill rotWithShape="1">
          <a:blip r:embed="rId5"/>
          <a:srcRect l="49779" t="3247" r="13029" b="50269"/>
          <a:stretch>
            <a:fillRect/>
          </a:stretch>
        </p:blipFill>
        <p:spPr>
          <a:xfrm>
            <a:off x="10391744" y="1319175"/>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p:cNvSpPr/>
          <p:nvPr/>
        </p:nvSpPr>
        <p:spPr>
          <a:xfrm>
            <a:off x="3223260" y="5079365"/>
            <a:ext cx="2886710" cy="1038860"/>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ts val="1220"/>
              </a:lnSpc>
            </a:pP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       </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我经常跟其他公民领袖同事分享</a:t>
            </a: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谷歌是挑选餐厅或了解公众人物更多信息的好地方</a:t>
            </a:r>
            <a:r>
              <a:rPr lang="zh-CN" altLang="en-US" sz="1100" i="1" dirty="0">
                <a:solidFill>
                  <a:srgbClr val="254776"/>
                </a:solidFill>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如果您正在寻找最佳证据以做出重要决定</a:t>
            </a:r>
            <a:r>
              <a:rPr lang="zh-CN" altLang="en-US" sz="1100" i="1" dirty="0">
                <a:solidFill>
                  <a:srgbClr val="254776"/>
                </a:solidFill>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它则会带来真正的挑战</a:t>
            </a:r>
            <a:endParaRPr lang="en-CA" sz="1100" i="1" dirty="0">
              <a:solidFill>
                <a:srgbClr val="254776"/>
              </a:solidFill>
            </a:endParaRPr>
          </a:p>
        </p:txBody>
      </p:sp>
      <p:sp>
        <p:nvSpPr>
          <p:cNvPr id="34" name="Rounded Rectangular Callout 33"/>
          <p:cNvSpPr/>
          <p:nvPr/>
        </p:nvSpPr>
        <p:spPr>
          <a:xfrm flipH="1">
            <a:off x="6104255" y="5079365"/>
            <a:ext cx="2841625" cy="1038860"/>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ts val="1220"/>
              </a:lnSpc>
            </a:pP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       </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虽然这种方法听起来很有希望，但我们这些在为服务公民的非政府组织工作人员已经意识到</a:t>
            </a:r>
            <a:r>
              <a:rPr lang="zh-CN" altLang="en-US" sz="1100" i="1" noProof="0" dirty="0">
                <a:ln>
                  <a:noFill/>
                </a:ln>
                <a:solidFill>
                  <a:srgbClr val="254776"/>
                </a:solidFill>
                <a:effectLst/>
                <a:uLnTx/>
                <a:uFillTx/>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对政府和商界领袖的信任度下降</a:t>
            </a:r>
            <a:r>
              <a:rPr lang="zh-CN" altLang="en-US" sz="1100" i="1" dirty="0">
                <a:solidFill>
                  <a:srgbClr val="254776"/>
                </a:solidFill>
                <a:latin typeface="Arial" panose="020B0604020202020204" pitchFamily="34" charset="0"/>
                <a:cs typeface="Arial" panose="020B0604020202020204" pitchFamily="34" charset="0"/>
              </a:rPr>
              <a:t>，</a:t>
            </a:r>
            <a:r>
              <a:rPr lang="en-US" sz="1100" i="1" noProof="0" dirty="0" err="1">
                <a:ln>
                  <a:noFill/>
                </a:ln>
                <a:solidFill>
                  <a:srgbClr val="254776"/>
                </a:solidFill>
                <a:effectLst/>
                <a:uLnTx/>
                <a:uFillTx/>
                <a:latin typeface="Arial" panose="020B0604020202020204" pitchFamily="34" charset="0"/>
                <a:cs typeface="Arial" panose="020B0604020202020204" pitchFamily="34" charset="0"/>
              </a:rPr>
              <a:t>导致公民越发担忧该方法</a:t>
            </a:r>
            <a:endParaRPr lang="en-US" sz="1100" i="1"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 name="Title 14"/>
          <p:cNvSpPr txBox="1"/>
          <p:nvPr/>
        </p:nvSpPr>
        <p:spPr>
          <a:xfrm>
            <a:off x="382270" y="49530"/>
            <a:ext cx="8710295" cy="100647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457200">
              <a:spcBef>
                <a:spcPts val="0"/>
              </a:spcBef>
            </a:pPr>
            <a:r>
              <a:rPr lang="en-CA" b="1" kern="0" dirty="0">
                <a:solidFill>
                  <a:srgbClr val="234776"/>
                </a:solidFill>
                <a:latin typeface="+mn-lt"/>
                <a:cs typeface="+mn-lt"/>
                <a:sym typeface="Arial" panose="020B0604020202020204"/>
              </a:rPr>
              <a:t>3</a:t>
            </a:r>
            <a:r>
              <a:rPr kumimoji="0" lang="en-CA" b="1" i="0" strike="noStrike" kern="0" cap="none" spc="0" normalizeH="0" baseline="0" dirty="0">
                <a:solidFill>
                  <a:srgbClr val="234776"/>
                </a:solidFill>
                <a:latin typeface="+mn-lt"/>
                <a:cs typeface="+mn-lt"/>
                <a:sym typeface="Arial" panose="020B0604020202020204"/>
              </a:rPr>
              <a:t>.1 </a:t>
            </a:r>
            <a:r>
              <a:rPr kumimoji="0" lang="en-CA" b="1" i="0" strike="noStrike" kern="0" cap="none" spc="0" normalizeH="0" baseline="0" dirty="0" err="1">
                <a:solidFill>
                  <a:srgbClr val="234776"/>
                </a:solidFill>
                <a:latin typeface="+mn-lt"/>
                <a:cs typeface="+mn-lt"/>
                <a:sym typeface="Arial" panose="020B0604020202020204"/>
              </a:rPr>
              <a:t>让证据成为日常生活中心的</a:t>
            </a:r>
            <a:r>
              <a:rPr lang="zh-CN" altLang="en-US" b="1" kern="0" dirty="0">
                <a:solidFill>
                  <a:srgbClr val="234776"/>
                </a:solidFill>
                <a:latin typeface="+mn-lt"/>
                <a:cs typeface="+mn-lt"/>
                <a:sym typeface="Arial" panose="020B0604020202020204"/>
              </a:rPr>
              <a:t>“</a:t>
            </a:r>
            <a:r>
              <a:rPr kumimoji="0" lang="en-CA" b="1" i="0" strike="noStrike" kern="0" cap="none" spc="0" normalizeH="0" baseline="0" dirty="0" err="1">
                <a:solidFill>
                  <a:srgbClr val="234776"/>
                </a:solidFill>
                <a:latin typeface="+mn-lt"/>
                <a:cs typeface="+mn-lt"/>
                <a:sym typeface="Arial" panose="020B0604020202020204"/>
              </a:rPr>
              <a:t>有效方法</a:t>
            </a:r>
            <a:r>
              <a:rPr kumimoji="0" lang="zh-CN" altLang="en-US" b="1" i="0" strike="noStrike" kern="0" cap="none" spc="0" normalizeH="0" baseline="0" dirty="0">
                <a:solidFill>
                  <a:srgbClr val="234776"/>
                </a:solidFill>
                <a:latin typeface="+mn-lt"/>
                <a:cs typeface="+mn-lt"/>
                <a:sym typeface="Arial" panose="020B0604020202020204"/>
              </a:rPr>
              <a:t>”</a:t>
            </a:r>
            <a:r>
              <a:rPr kumimoji="0" lang="en-CA" b="1" i="0" strike="noStrike" kern="0" cap="none" spc="0" normalizeH="0" baseline="0" dirty="0" err="1">
                <a:solidFill>
                  <a:srgbClr val="234776"/>
                </a:solidFill>
                <a:latin typeface="+mn-lt"/>
                <a:cs typeface="+mn-lt"/>
                <a:sym typeface="Arial" panose="020B0604020202020204"/>
              </a:rPr>
              <a:t>处于初步探索阶段</a:t>
            </a:r>
            <a:r>
              <a:rPr kumimoji="0" lang="en-CA" b="1" i="0" strike="noStrike" kern="0" cap="none" spc="0" normalizeH="0" baseline="0" dirty="0">
                <a:solidFill>
                  <a:srgbClr val="234776"/>
                </a:solidFill>
                <a:latin typeface="+mn-lt"/>
                <a:cs typeface="+mn-lt"/>
                <a:sym typeface="Arial" panose="020B0604020202020204"/>
              </a:rPr>
              <a:t> </a:t>
            </a:r>
            <a:endParaRPr lang="en-CA" b="1" kern="0" dirty="0">
              <a:solidFill>
                <a:srgbClr val="234776"/>
              </a:solidFill>
              <a:latin typeface="+mn-lt"/>
              <a:cs typeface="+mn-lt"/>
              <a:sym typeface="Arial" panose="020B0604020202020204"/>
            </a:endParaRPr>
          </a:p>
        </p:txBody>
      </p:sp>
      <p:sp>
        <p:nvSpPr>
          <p:cNvPr id="4" name="TextBox 3"/>
          <p:cNvSpPr txBox="1"/>
          <p:nvPr/>
        </p:nvSpPr>
        <p:spPr>
          <a:xfrm>
            <a:off x="8989243" y="1023000"/>
            <a:ext cx="1771639" cy="253916"/>
          </a:xfrm>
          <a:prstGeom prst="rect">
            <a:avLst/>
          </a:prstGeom>
          <a:noFill/>
        </p:spPr>
        <p:txBody>
          <a:bodyPr wrap="none" rtlCol="0">
            <a:spAutoFit/>
          </a:bodyPr>
          <a:lstStyle/>
          <a:p>
            <a:r>
              <a:rPr lang="zh-CN" altLang="en-US" sz="1050" i="1" dirty="0">
                <a:solidFill>
                  <a:srgbClr val="254776"/>
                </a:solidFill>
              </a:rPr>
              <a:t>注</a:t>
            </a:r>
            <a:r>
              <a:rPr lang="en-US" sz="1050" i="1" dirty="0">
                <a:solidFill>
                  <a:srgbClr val="254776"/>
                </a:solidFill>
              </a:rPr>
              <a:t>: </a:t>
            </a:r>
            <a:r>
              <a:rPr lang="zh-CN" altLang="en-US" sz="1050" i="1" dirty="0">
                <a:solidFill>
                  <a:srgbClr val="254776"/>
                </a:solidFill>
              </a:rPr>
              <a:t>完整版详见</a:t>
            </a:r>
            <a:r>
              <a:rPr lang="en-US" altLang="zh-CN" sz="1050" i="1" dirty="0">
                <a:solidFill>
                  <a:srgbClr val="254776"/>
                </a:solidFill>
              </a:rPr>
              <a:t>2023</a:t>
            </a:r>
            <a:r>
              <a:rPr lang="zh-CN" altLang="en-US" sz="1050" i="1" dirty="0">
                <a:solidFill>
                  <a:srgbClr val="254776"/>
                </a:solidFill>
              </a:rPr>
              <a:t>更新版</a:t>
            </a:r>
            <a:endParaRPr lang="en-US" sz="1050" i="1" dirty="0">
              <a:solidFill>
                <a:srgbClr val="254776"/>
              </a:solidFill>
            </a:endParaRPr>
          </a:p>
        </p:txBody>
      </p:sp>
      <p:sp>
        <p:nvSpPr>
          <p:cNvPr id="23" name="TextBox 2"/>
          <p:cNvSpPr txBox="1"/>
          <p:nvPr>
            <p:custDataLst>
              <p:tags r:id="rId1"/>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Words>
  <Application>Microsoft Macintosh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Roboto</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514</cp:revision>
  <cp:lastPrinted>2023-02-25T01:53:00Z</cp:lastPrinted>
  <dcterms:created xsi:type="dcterms:W3CDTF">2023-02-25T01:53:00Z</dcterms:created>
  <dcterms:modified xsi:type="dcterms:W3CDTF">2023-04-03T13:05:09Z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