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
  </p:notesMasterIdLst>
  <p:handoutMasterIdLst>
    <p:handoutMasterId r:id="rId4"/>
  </p:handoutMasterIdLst>
  <p:sldIdLst>
    <p:sldId id="1133" r:id="rId2"/>
  </p:sldIdLst>
  <p:sldSz cx="12192000" cy="6858000"/>
  <p:notesSz cx="6858000" cy="9144000"/>
  <p:custDataLst>
    <p:tags r:id="rId5"/>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4"/>
          <p:cNvSpPr txBox="1"/>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defTabSz="914400" hangingPunct="0">
              <a:spcBef>
                <a:spcPts val="0"/>
              </a:spcBef>
              <a:defRPr/>
            </a:pPr>
            <a:endParaRPr lang="en-CA" kern="0">
              <a:solidFill>
                <a:srgbClr val="FF0000"/>
              </a:solidFill>
              <a:latin typeface="Arial" panose="020B0604020202020204"/>
              <a:cs typeface="Arial" panose="020B0604020202020204" pitchFamily="34" charset="0"/>
              <a:sym typeface="Arial" panose="020B0604020202020204"/>
            </a:endParaRPr>
          </a:p>
        </p:txBody>
      </p:sp>
      <p:pic>
        <p:nvPicPr>
          <p:cNvPr id="20" name="Picture 19"/>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7" name="Group 6"/>
          <p:cNvGrpSpPr/>
          <p:nvPr/>
        </p:nvGrpSpPr>
        <p:grpSpPr>
          <a:xfrm>
            <a:off x="5253921" y="1297243"/>
            <a:ext cx="810042" cy="828000"/>
            <a:chOff x="6046400" y="1267766"/>
            <a:chExt cx="867191" cy="867191"/>
          </a:xfrm>
        </p:grpSpPr>
        <p:sp>
          <p:nvSpPr>
            <p:cNvPr id="6" name="Oval 5"/>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1" name="Picture 10" descr="Icon&#10;&#10;Description automatically generated"/>
            <p:cNvPicPr>
              <a:picLocks noChangeAspect="1"/>
            </p:cNvPicPr>
            <p:nvPr/>
          </p:nvPicPr>
          <p:blipFill>
            <a:blip r:embed="rId4">
              <a:alphaModFix amt="70000"/>
            </a:blip>
            <a:stretch>
              <a:fillRect/>
            </a:stretch>
          </p:blipFill>
          <p:spPr>
            <a:xfrm>
              <a:off x="6046400" y="1267766"/>
              <a:ext cx="867191" cy="867191"/>
            </a:xfrm>
            <a:prstGeom prst="rect">
              <a:avLst/>
            </a:prstGeom>
          </p:spPr>
        </p:pic>
      </p:grpSp>
      <p:pic>
        <p:nvPicPr>
          <p:cNvPr id="22" name="Picture 21"/>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16" name="Group 15"/>
          <p:cNvGrpSpPr/>
          <p:nvPr/>
        </p:nvGrpSpPr>
        <p:grpSpPr>
          <a:xfrm>
            <a:off x="5253923" y="2191000"/>
            <a:ext cx="808287" cy="826206"/>
            <a:chOff x="6914218" y="2244051"/>
            <a:chExt cx="865312" cy="865312"/>
          </a:xfrm>
        </p:grpSpPr>
        <p:sp>
          <p:nvSpPr>
            <p:cNvPr id="9" name="Oval 8"/>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4" name="Picture 13" descr="A picture containing icon&#10;&#10;Description automatically generated"/>
            <p:cNvPicPr>
              <a:picLocks noChangeAspect="1"/>
            </p:cNvPicPr>
            <p:nvPr/>
          </p:nvPicPr>
          <p:blipFill>
            <a:blip r:embed="rId6">
              <a:alphaModFix amt="70000"/>
            </a:blip>
            <a:stretch>
              <a:fillRect/>
            </a:stretch>
          </p:blipFill>
          <p:spPr>
            <a:xfrm>
              <a:off x="6914218" y="2244051"/>
              <a:ext cx="865312" cy="865312"/>
            </a:xfrm>
            <a:prstGeom prst="rect">
              <a:avLst/>
            </a:prstGeom>
          </p:spPr>
        </p:pic>
      </p:grpSp>
      <p:pic>
        <p:nvPicPr>
          <p:cNvPr id="24" name="Picture 23"/>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13" name="Group 12"/>
          <p:cNvGrpSpPr/>
          <p:nvPr/>
        </p:nvGrpSpPr>
        <p:grpSpPr>
          <a:xfrm>
            <a:off x="5253923" y="3090667"/>
            <a:ext cx="808287" cy="826206"/>
            <a:chOff x="5827319" y="2975790"/>
            <a:chExt cx="865312" cy="865312"/>
          </a:xfrm>
        </p:grpSpPr>
        <p:sp>
          <p:nvSpPr>
            <p:cNvPr id="12" name="Oval 11"/>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7" name="Picture 16" descr="Icon&#10;&#10;Description automatically generated"/>
            <p:cNvPicPr>
              <a:picLocks noChangeAspect="1"/>
            </p:cNvPicPr>
            <p:nvPr/>
          </p:nvPicPr>
          <p:blipFill>
            <a:blip r:embed="rId8">
              <a:alphaModFix amt="70000"/>
            </a:blip>
            <a:stretch>
              <a:fillRect/>
            </a:stretch>
          </p:blipFill>
          <p:spPr>
            <a:xfrm>
              <a:off x="5827319" y="2975790"/>
              <a:ext cx="865312" cy="865312"/>
            </a:xfrm>
            <a:prstGeom prst="rect">
              <a:avLst/>
            </a:prstGeom>
          </p:spPr>
        </p:pic>
      </p:grpSp>
      <p:sp>
        <p:nvSpPr>
          <p:cNvPr id="15" name="TextBox 14"/>
          <p:cNvSpPr txBox="1"/>
          <p:nvPr/>
        </p:nvSpPr>
        <p:spPr>
          <a:xfrm>
            <a:off x="4413894" y="1515228"/>
            <a:ext cx="7638624" cy="2245360"/>
          </a:xfrm>
          <a:prstGeom prst="rect">
            <a:avLst/>
          </a:prstGeom>
          <a:noFill/>
        </p:spPr>
        <p:txBody>
          <a:bodyPr wrap="square">
            <a:spAutoFit/>
          </a:bodyPr>
          <a:lstStyle/>
          <a:p>
            <a:pPr marL="1397000" lvl="2">
              <a:defRPr/>
            </a:pPr>
            <a:r>
              <a:rPr kumimoji="0" lang="zh-CN" altLang="en-US" sz="140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rPr>
              <a:t>  </a:t>
            </a:r>
            <a:r>
              <a:rPr kumimoji="0" lang="en-US" sz="16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rPr>
              <a:t> </a:t>
            </a:r>
            <a:r>
              <a:rPr lang="en-US" sz="1600" noProof="0" dirty="0">
                <a:ln>
                  <a:noFill/>
                </a:ln>
                <a:solidFill>
                  <a:srgbClr val="254776"/>
                </a:solidFill>
                <a:effectLst/>
                <a:uLnTx/>
                <a:uFillTx/>
                <a:latin typeface="Arial" panose="020B0604020202020204" pitchFamily="34" charset="0"/>
                <a:cs typeface="Arial" panose="020B0604020202020204" pitchFamily="34" charset="0"/>
              </a:rPr>
              <a:t>规范</a:t>
            </a:r>
            <a:r>
              <a:rPr kumimoji="0" lang="en-US" sz="16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rPr>
              <a:t>和</a:t>
            </a:r>
            <a:r>
              <a:rPr lang="en-US" sz="1600" noProof="0" dirty="0">
                <a:ln>
                  <a:noFill/>
                </a:ln>
                <a:solidFill>
                  <a:srgbClr val="254776"/>
                </a:solidFill>
                <a:effectLst/>
                <a:uLnTx/>
                <a:uFillTx/>
                <a:latin typeface="Arial" panose="020B0604020202020204" pitchFamily="34" charset="0"/>
                <a:cs typeface="Arial" panose="020B0604020202020204" pitchFamily="34" charset="0"/>
              </a:rPr>
              <a:t>加强国家证据支持系统</a:t>
            </a:r>
          </a:p>
          <a:p>
            <a:pPr marL="1397000" lvl="2">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1397000" lvl="2">
              <a:defRPr/>
            </a:pPr>
            <a:endParaRPr lang="en-US" sz="14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1397000" lvl="2">
              <a:defRPr/>
            </a:pPr>
            <a:r>
              <a:rPr kumimoji="0" lang="en-US" sz="14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rPr>
              <a:t>  </a:t>
            </a: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p>
          <a:p>
            <a:pPr marL="1397000" lvl="2">
              <a:defRPr/>
            </a:pPr>
            <a:r>
              <a:rPr lang="zh-CN" altLang="en-US" sz="1600" dirty="0">
                <a:solidFill>
                  <a:srgbClr val="254776"/>
                </a:solidFill>
                <a:latin typeface="Arial" panose="020B0604020202020204" pitchFamily="34" charset="0"/>
                <a:cs typeface="Arial" panose="020B0604020202020204" pitchFamily="34" charset="0"/>
              </a:rPr>
              <a:t>    </a:t>
            </a:r>
            <a:r>
              <a:rPr lang="en-US" sz="1600" noProof="0" dirty="0">
                <a:ln>
                  <a:noFill/>
                </a:ln>
                <a:solidFill>
                  <a:srgbClr val="254776"/>
                </a:solidFill>
                <a:effectLst/>
                <a:uLnTx/>
                <a:uFillTx/>
                <a:latin typeface="Arial" panose="020B0604020202020204" pitchFamily="34" charset="0"/>
                <a:cs typeface="Arial" panose="020B0604020202020204" pitchFamily="34" charset="0"/>
              </a:rPr>
              <a:t>改善和利用全球证据架构  </a:t>
            </a:r>
            <a:r>
              <a:rPr lang="zh-CN" altLang="en-US" sz="1600" dirty="0">
                <a:solidFill>
                  <a:srgbClr val="254776"/>
                </a:solidFill>
                <a:latin typeface="黑体" panose="02010609060101010101" pitchFamily="49" charset="-122"/>
                <a:ea typeface="黑体" panose="02010609060101010101" pitchFamily="49" charset="-122"/>
                <a:cs typeface="Arial" panose="020B0604020202020204" pitchFamily="34" charset="0"/>
              </a:rPr>
              <a:t> </a:t>
            </a:r>
            <a:endParaRPr kumimoji="0" lang="en-US" sz="1600" b="0" i="0" u="none" strike="noStrike" kern="1200" cap="none" spc="0" normalizeH="0" baseline="0" noProof="0" dirty="0">
              <a:ln>
                <a:noFill/>
              </a:ln>
              <a:solidFill>
                <a:srgbClr val="254776"/>
              </a:solidFill>
              <a:effectLst/>
              <a:uLnTx/>
              <a:uFillTx/>
              <a:latin typeface="黑体" panose="02010609060101010101" pitchFamily="49" charset="-122"/>
              <a:ea typeface="黑体" panose="02010609060101010101" pitchFamily="49" charset="-122"/>
              <a:cs typeface="Arial" panose="020B0604020202020204" pitchFamily="34" charset="0"/>
            </a:endParaRPr>
          </a:p>
          <a:p>
            <a:pPr marL="1682750" lvl="2" indent="-285750">
              <a:buFont typeface="Arial" panose="020B0604020202020204" pitchFamily="34" charset="0"/>
              <a:buChar char="•"/>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7000" lvl="2">
              <a:defRPr/>
            </a:pPr>
            <a:r>
              <a:rPr lang="en-US" altLang="zh-CN" sz="1800" dirty="0">
                <a:effectLst/>
                <a:latin typeface="Times" panose="00000500000000020000" pitchFamily="18" charset="0"/>
                <a:ea typeface="宋体" panose="02010600030101010101" pitchFamily="2" charset="-122"/>
                <a:cs typeface="宋体" panose="02010600030101010101" pitchFamily="2" charset="-122"/>
              </a:rPr>
              <a:t>    </a:t>
            </a:r>
            <a:r>
              <a:rPr lang="en-US" sz="1600" noProof="0" dirty="0">
                <a:ln>
                  <a:noFill/>
                </a:ln>
                <a:solidFill>
                  <a:srgbClr val="254776"/>
                </a:solidFill>
                <a:effectLst/>
                <a:uLnTx/>
                <a:uFillTx/>
                <a:latin typeface="Arial" panose="020B0604020202020204" pitchFamily="34" charset="0"/>
                <a:cs typeface="Arial" panose="020B0604020202020204" pitchFamily="34" charset="0"/>
              </a:rPr>
              <a:t>让证据成为日常生活的中心</a:t>
            </a: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 name="TextBox 2"/>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altLang="zh-CN"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p>
        </p:txBody>
      </p:sp>
      <p:sp>
        <p:nvSpPr>
          <p:cNvPr id="8" name="TextBox 7"/>
          <p:cNvSpPr txBox="1"/>
          <p:nvPr/>
        </p:nvSpPr>
        <p:spPr>
          <a:xfrm>
            <a:off x="63500" y="1336675"/>
            <a:ext cx="4826000" cy="2306955"/>
          </a:xfrm>
          <a:prstGeom prst="rect">
            <a:avLst/>
          </a:prstGeom>
          <a:noFill/>
        </p:spPr>
        <p:txBody>
          <a:bodyPr wrap="square">
            <a:spAutoFit/>
          </a:bodyPr>
          <a:lstStyle/>
          <a:p>
            <a:pPr marL="177800" marR="0" lvl="0" indent="0" algn="l" defTabSz="609600" rtl="0" eaLnBrk="1" fontAlgn="auto" latinLnBrk="0" hangingPunct="1">
              <a:lnSpc>
                <a:spcPct val="100000"/>
              </a:lnSpc>
              <a:spcBef>
                <a:spcPts val="0"/>
              </a:spcBef>
              <a:spcAft>
                <a:spcPts val="0"/>
              </a:spcAft>
              <a:buClrTx/>
              <a:buSzTx/>
              <a:buFontTx/>
              <a:buNone/>
              <a:defRPr/>
            </a:pPr>
            <a:r>
              <a:rPr kumimoji="0" lang="zh-CN" altLang="en-US" sz="1700" b="0" i="0" u="none" strike="noStrike" kern="1200" cap="none" spc="0" normalizeH="0" baseline="0" noProof="0" dirty="0">
                <a:ln>
                  <a:noFill/>
                </a:ln>
                <a:solidFill>
                  <a:srgbClr val="254776"/>
                </a:solidFill>
                <a:effectLst/>
                <a:uLnTx/>
                <a:uFillTx/>
                <a:latin typeface="宋体" panose="02010600030101010101" pitchFamily="2" charset="-122"/>
                <a:ea typeface="宋体" panose="02010600030101010101" pitchFamily="2" charset="-122"/>
                <a:cs typeface="Arial" panose="020B0604020202020204" pitchFamily="34" charset="0"/>
              </a:rPr>
              <a:t>报告发布已有一年</a:t>
            </a:r>
            <a:endParaRPr kumimoji="0" lang="en-US" altLang="zh-CN" sz="1700" b="0" i="0" u="none" strike="noStrike" kern="1200" cap="none" spc="0" normalizeH="0" baseline="0" noProof="0" dirty="0">
              <a:ln>
                <a:noFill/>
              </a:ln>
              <a:solidFill>
                <a:srgbClr val="254776"/>
              </a:solidFill>
              <a:effectLst/>
              <a:uLnTx/>
              <a:uFillTx/>
              <a:latin typeface="宋体" panose="02010600030101010101" pitchFamily="2" charset="-122"/>
              <a:ea typeface="宋体" panose="02010600030101010101" pitchFamily="2" charset="-122"/>
              <a:cs typeface="Arial" panose="020B0604020202020204" pitchFamily="34" charset="0"/>
            </a:endParaRPr>
          </a:p>
          <a:p>
            <a:pPr marL="177800" marR="0" lvl="0" indent="0" algn="l" defTabSz="609600" rtl="0" eaLnBrk="1" fontAlgn="auto" latinLnBrk="0" hangingPunct="1">
              <a:lnSpc>
                <a:spcPct val="10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254776"/>
                </a:solidFill>
                <a:effectLst/>
                <a:uLnTx/>
                <a:uFillTx/>
                <a:latin typeface="宋体" panose="02010600030101010101" pitchFamily="2" charset="-122"/>
                <a:ea typeface="宋体" panose="02010600030101010101" pitchFamily="2" charset="-122"/>
                <a:cs typeface="Arial" panose="020B0604020202020204" pitchFamily="34" charset="0"/>
              </a:rPr>
              <a:t>（目前有七种语言和多种形式的版本）</a:t>
            </a:r>
            <a:endParaRPr kumimoji="0" lang="en-CA" sz="1300" b="0" i="0" u="none" strike="noStrike" kern="1200" cap="none" spc="0" normalizeH="0" baseline="0" noProof="0" dirty="0">
              <a:ln>
                <a:noFill/>
              </a:ln>
              <a:solidFill>
                <a:srgbClr val="254776"/>
              </a:solidFill>
              <a:effectLst/>
              <a:uLnTx/>
              <a:uFillTx/>
              <a:latin typeface="宋体" panose="02010600030101010101" pitchFamily="2" charset="-122"/>
              <a:ea typeface="宋体" panose="02010600030101010101" pitchFamily="2" charset="-122"/>
              <a:cs typeface="Arial" panose="020B0604020202020204" pitchFamily="34" charset="0"/>
            </a:endParaRPr>
          </a:p>
          <a:p>
            <a:pPr marL="177800" marR="0" lvl="0" indent="0" algn="l" defTabSz="609600" rtl="0" eaLnBrk="1" fontAlgn="auto" latinLnBrk="0" hangingPunct="1">
              <a:lnSpc>
                <a:spcPct val="100000"/>
              </a:lnSpc>
              <a:spcBef>
                <a:spcPts val="0"/>
              </a:spcBef>
              <a:spcAft>
                <a:spcPts val="0"/>
              </a:spcAft>
              <a:buClrTx/>
              <a:buSzTx/>
              <a:buFontTx/>
              <a:buNone/>
              <a:defRPr/>
            </a:pPr>
            <a:endParaRPr kumimoji="0" lang="en-CA" sz="6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endParaRPr>
          </a:p>
          <a:p>
            <a:pPr marL="463550" marR="0" lvl="0" indent="-285750" algn="l" defTabSz="6096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1200" b="0" i="0" u="none" strike="noStrike" baseline="0" dirty="0">
                <a:solidFill>
                  <a:srgbClr val="002060"/>
                </a:solidFill>
                <a:latin typeface="宋体" panose="02010600030101010101" pitchFamily="2" charset="-122"/>
                <a:ea typeface="宋体" panose="02010600030101010101" pitchFamily="2" charset="-122"/>
              </a:rPr>
              <a:t>虽然一些国家的政府政策制定者（如一些拉丁美洲国家新当选者）对决策和证据使用的新方法持开放态度，但许多政策制定者、组织领导者和专业人士在很大程度上回到了大流行前的方法</a:t>
            </a:r>
            <a:endParaRPr kumimoji="0" lang="en-CA" sz="12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endParaRPr>
          </a:p>
          <a:p>
            <a:pPr marL="463550" indent="-285750" defTabSz="609600">
              <a:buFont typeface="Arial" panose="020B0604020202020204" pitchFamily="34" charset="0"/>
              <a:buChar char="•"/>
              <a:defRPr/>
            </a:pPr>
            <a:r>
              <a:rPr lang="zh-CN" altLang="en-US" sz="1200" b="0" i="0" u="none" strike="noStrike" baseline="0" dirty="0">
                <a:solidFill>
                  <a:srgbClr val="002060"/>
                </a:solidFill>
                <a:latin typeface="宋体" panose="02010600030101010101" pitchFamily="2" charset="-122"/>
                <a:ea typeface="宋体" panose="02010600030101010101" pitchFamily="2" charset="-122"/>
              </a:rPr>
              <a:t>虽然一些资助者和捐助者以及一些以影响力为导向的证据生产者已经试行了协作机制，但许多证据生产者仍在没有协作的情况下生产证据，并导致严重的研究浪费</a:t>
            </a:r>
            <a:endParaRPr kumimoji="0" lang="en-CA" sz="12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endParaRPr>
          </a:p>
          <a:p>
            <a:pPr marL="463550" marR="0" lvl="0" indent="-285750" algn="l" defTabSz="6096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1200" b="0" i="0" u="none" strike="noStrike" baseline="0" dirty="0">
                <a:solidFill>
                  <a:srgbClr val="002060"/>
                </a:solidFill>
                <a:latin typeface="宋体" panose="02010600030101010101" pitchFamily="2" charset="-122"/>
                <a:ea typeface="宋体" panose="02010600030101010101" pitchFamily="2" charset="-122"/>
              </a:rPr>
              <a:t>虽然许多公民已经意识到证据的潜在价值，但仍有不少的公民更加不信任决策者和证据</a:t>
            </a:r>
            <a:endParaRPr kumimoji="0" lang="en-CA" sz="12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endParaRPr>
          </a:p>
        </p:txBody>
      </p:sp>
      <p:sp>
        <p:nvSpPr>
          <p:cNvPr id="10" name="TextBox 9"/>
          <p:cNvSpPr txBox="1"/>
          <p:nvPr/>
        </p:nvSpPr>
        <p:spPr>
          <a:xfrm>
            <a:off x="74930" y="3917315"/>
            <a:ext cx="4811395" cy="1953260"/>
          </a:xfrm>
          <a:prstGeom prst="rect">
            <a:avLst/>
          </a:prstGeom>
          <a:noFill/>
        </p:spPr>
        <p:txBody>
          <a:bodyPr wrap="square">
            <a:spAutoFit/>
          </a:bodyPr>
          <a:lstStyle/>
          <a:p>
            <a:pPr marL="177800" marR="0" lvl="0" indent="0" algn="l" defTabSz="609600" rtl="0" eaLnBrk="1" fontAlgn="auto" latinLnBrk="0" hangingPunct="1">
              <a:lnSpc>
                <a:spcPct val="100000"/>
              </a:lnSpc>
              <a:spcBef>
                <a:spcPts val="0"/>
              </a:spcBef>
              <a:spcAft>
                <a:spcPts val="0"/>
              </a:spcAft>
              <a:buClrTx/>
              <a:buSzTx/>
              <a:buFontTx/>
              <a:buNone/>
              <a:defRPr/>
            </a:pPr>
            <a:br>
              <a:rPr kumimoji="0" lang="en-CA" sz="800" b="0" i="0" u="none" strike="noStrike" kern="1200" cap="none" spc="0" normalizeH="0" baseline="0" noProof="0" dirty="0">
                <a:ln>
                  <a:noFill/>
                </a:ln>
                <a:solidFill>
                  <a:srgbClr val="002060"/>
                </a:solidFill>
                <a:effectLst/>
                <a:uLnTx/>
                <a:uFillTx/>
                <a:latin typeface="宋体" panose="02010600030101010101" pitchFamily="2" charset="-122"/>
                <a:ea typeface="宋体" panose="02010600030101010101" pitchFamily="2" charset="-122"/>
                <a:cs typeface="Arial" panose="020B0604020202020204" pitchFamily="34" charset="0"/>
              </a:rPr>
            </a:br>
            <a:r>
              <a:rPr lang="zh-CN" altLang="en-US" sz="1700" dirty="0">
                <a:solidFill>
                  <a:srgbClr val="002060"/>
                </a:solidFill>
                <a:latin typeface="宋体" panose="02010600030101010101" pitchFamily="2" charset="-122"/>
                <a:ea typeface="宋体" panose="02010600030101010101" pitchFamily="2" charset="-122"/>
              </a:rPr>
              <a:t>本（第一次）年度更新侧重以下三个实施重点</a:t>
            </a:r>
            <a:endParaRPr lang="en-CA" altLang="zh-CN" sz="17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463550" indent="-285750" defTabSz="609600">
              <a:buFont typeface="Arial" panose="020B0604020202020204" pitchFamily="34" charset="0"/>
              <a:buChar char="•"/>
              <a:defRPr/>
            </a:pPr>
            <a:r>
              <a:rPr lang="zh-CN" altLang="en-US" sz="1200" dirty="0">
                <a:solidFill>
                  <a:srgbClr val="002060"/>
                </a:solidFill>
                <a:latin typeface="宋体" panose="02010600030101010101" pitchFamily="2" charset="-122"/>
                <a:ea typeface="宋体" panose="02010600030101010101" pitchFamily="2" charset="-122"/>
              </a:rPr>
              <a:t>与过去</a:t>
            </a:r>
            <a:r>
              <a:rPr lang="en-US" altLang="zh-CN" sz="1200" dirty="0">
                <a:solidFill>
                  <a:srgbClr val="002060"/>
                </a:solidFill>
                <a:latin typeface="宋体" panose="02010600030101010101" pitchFamily="2" charset="-122"/>
                <a:ea typeface="宋体" panose="02010600030101010101" pitchFamily="2" charset="-122"/>
              </a:rPr>
              <a:t>18</a:t>
            </a:r>
            <a:r>
              <a:rPr lang="zh-CN" altLang="en-US" sz="1200" dirty="0">
                <a:solidFill>
                  <a:srgbClr val="002060"/>
                </a:solidFill>
                <a:latin typeface="宋体" panose="02010600030101010101" pitchFamily="2" charset="-122"/>
                <a:ea typeface="宋体" panose="02010600030101010101" pitchFamily="2" charset="-122"/>
              </a:rPr>
              <a:t>个月内就此主题发布的另外两份全球报告（</a:t>
            </a:r>
            <a:r>
              <a:rPr lang="en-US" altLang="zh-CN" sz="1200" dirty="0">
                <a:solidFill>
                  <a:srgbClr val="002060"/>
                </a:solidFill>
                <a:latin typeface="宋体" panose="02010600030101010101" pitchFamily="2" charset="-122"/>
                <a:ea typeface="宋体" panose="02010600030101010101" pitchFamily="2" charset="-122"/>
              </a:rPr>
              <a:t>《Cochrane</a:t>
            </a:r>
            <a:r>
              <a:rPr lang="zh-CN" altLang="en-US" sz="1200" dirty="0">
                <a:solidFill>
                  <a:srgbClr val="002060"/>
                </a:solidFill>
                <a:latin typeface="宋体" panose="02010600030101010101" pitchFamily="2" charset="-122"/>
                <a:ea typeface="宋体" panose="02010600030101010101" pitchFamily="2" charset="-122"/>
              </a:rPr>
              <a:t>号召行动</a:t>
            </a:r>
            <a:r>
              <a:rPr lang="en-US" altLang="zh-CN" sz="1200" dirty="0">
                <a:solidFill>
                  <a:srgbClr val="002060"/>
                </a:solidFill>
                <a:latin typeface="宋体" panose="02010600030101010101" pitchFamily="2" charset="-122"/>
                <a:ea typeface="宋体" panose="02010600030101010101" pitchFamily="2" charset="-122"/>
              </a:rPr>
              <a:t>》</a:t>
            </a:r>
            <a:r>
              <a:rPr lang="zh-CN" altLang="en-US" sz="1200" dirty="0">
                <a:solidFill>
                  <a:srgbClr val="002060"/>
                </a:solidFill>
                <a:latin typeface="宋体" panose="02010600030101010101" pitchFamily="2" charset="-122"/>
                <a:ea typeface="宋体" panose="02010600030101010101" pitchFamily="2" charset="-122"/>
              </a:rPr>
              <a:t>和</a:t>
            </a:r>
            <a:r>
              <a:rPr lang="en-US" altLang="zh-CN" sz="1200" dirty="0">
                <a:solidFill>
                  <a:srgbClr val="002060"/>
                </a:solidFill>
                <a:latin typeface="宋体" panose="02010600030101010101" pitchFamily="2" charset="-122"/>
                <a:ea typeface="宋体" panose="02010600030101010101" pitchFamily="2" charset="-122"/>
              </a:rPr>
              <a:t>《</a:t>
            </a:r>
            <a:r>
              <a:rPr lang="zh-CN" altLang="en-US" sz="1200" dirty="0">
                <a:solidFill>
                  <a:srgbClr val="002060"/>
                </a:solidFill>
                <a:latin typeface="宋体" panose="02010600030101010101" pitchFamily="2" charset="-122"/>
                <a:ea typeface="宋体" panose="02010600030101010101" pitchFamily="2" charset="-122"/>
              </a:rPr>
              <a:t>全球证据至政策峰会</a:t>
            </a:r>
            <a:r>
              <a:rPr lang="en-US" altLang="zh-CN" sz="1200" dirty="0">
                <a:solidFill>
                  <a:srgbClr val="002060"/>
                </a:solidFill>
                <a:latin typeface="宋体" panose="02010600030101010101" pitchFamily="2" charset="-122"/>
                <a:ea typeface="宋体" panose="02010600030101010101" pitchFamily="2" charset="-122"/>
              </a:rPr>
              <a:t>》</a:t>
            </a:r>
            <a:r>
              <a:rPr lang="zh-CN" altLang="en-US" sz="1200" dirty="0">
                <a:solidFill>
                  <a:srgbClr val="002060"/>
                </a:solidFill>
                <a:latin typeface="宋体" panose="02010600030101010101" pitchFamily="2" charset="-122"/>
                <a:ea typeface="宋体" panose="02010600030101010101" pitchFamily="2" charset="-122"/>
              </a:rPr>
              <a:t>）的编写者协商并达成共识</a:t>
            </a:r>
            <a:endParaRPr lang="en-CA" sz="1200" dirty="0">
              <a:solidFill>
                <a:srgbClr val="002060"/>
              </a:solidFill>
              <a:latin typeface="宋体" panose="02010600030101010101" pitchFamily="2" charset="-122"/>
              <a:ea typeface="宋体" panose="02010600030101010101" pitchFamily="2" charset="-122"/>
            </a:endParaRPr>
          </a:p>
          <a:p>
            <a:pPr marL="463550" marR="0" lvl="0" indent="-285750" algn="l" defTabSz="6096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1200" b="0" i="0" u="none" strike="noStrike" baseline="0" dirty="0">
                <a:solidFill>
                  <a:srgbClr val="002060"/>
                </a:solidFill>
                <a:latin typeface="宋体" panose="02010600030101010101" pitchFamily="2" charset="-122"/>
                <a:ea typeface="宋体" panose="02010600030101010101" pitchFamily="2" charset="-122"/>
              </a:rPr>
              <a:t>在全球证据委员会实施理事会和其他三个工作组的支持下正在进行实施（</a:t>
            </a:r>
            <a:r>
              <a:rPr lang="zh-CN" altLang="en-US" sz="1200" b="1" i="0" u="none" strike="noStrike" baseline="0" dirty="0">
                <a:solidFill>
                  <a:srgbClr val="002060"/>
                </a:solidFill>
                <a:latin typeface="宋体" panose="02010600030101010101" pitchFamily="2" charset="-122"/>
                <a:ea typeface="宋体" panose="02010600030101010101" pitchFamily="2" charset="-122"/>
              </a:rPr>
              <a:t>见附录</a:t>
            </a:r>
            <a:r>
              <a:rPr lang="en-US" altLang="zh-CN" sz="1200" b="1" i="0" u="none" strike="noStrike" baseline="0" dirty="0">
                <a:solidFill>
                  <a:srgbClr val="002060"/>
                </a:solidFill>
                <a:latin typeface="宋体" panose="02010600030101010101" pitchFamily="2" charset="-122"/>
                <a:ea typeface="宋体" panose="02010600030101010101" pitchFamily="2" charset="-122"/>
              </a:rPr>
              <a:t>1</a:t>
            </a:r>
            <a:r>
              <a:rPr lang="zh-CN" altLang="en-US" sz="1200" b="0" i="0" u="none" strike="noStrike" baseline="0" dirty="0">
                <a:solidFill>
                  <a:srgbClr val="002060"/>
                </a:solidFill>
                <a:latin typeface="宋体" panose="02010600030101010101" pitchFamily="2" charset="-122"/>
                <a:ea typeface="宋体" panose="02010600030101010101" pitchFamily="2" charset="-122"/>
              </a:rPr>
              <a:t>）</a:t>
            </a:r>
            <a:endParaRPr lang="en-CA" sz="1200" dirty="0">
              <a:solidFill>
                <a:srgbClr val="002060"/>
              </a:solidFill>
              <a:highlight>
                <a:srgbClr val="00FF00"/>
              </a:highlight>
              <a:latin typeface="宋体" panose="02010600030101010101" pitchFamily="2" charset="-122"/>
              <a:ea typeface="宋体" panose="02010600030101010101" pitchFamily="2" charset="-122"/>
              <a:cs typeface="Arial" panose="020B0604020202020204" pitchFamily="34" charset="0"/>
            </a:endParaRPr>
          </a:p>
          <a:p>
            <a:pPr marL="463550" marR="0" lvl="0" indent="-285750" algn="l" defTabSz="6096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1200" dirty="0">
                <a:solidFill>
                  <a:srgbClr val="002060"/>
                </a:solidFill>
                <a:latin typeface="宋体" panose="02010600030101010101" pitchFamily="2" charset="-122"/>
                <a:ea typeface="宋体" panose="02010600030101010101" pitchFamily="2" charset="-122"/>
              </a:rPr>
              <a:t>共</a:t>
            </a:r>
            <a:r>
              <a:rPr lang="zh-CN" altLang="en-US" sz="1200" b="0" i="0" u="none" strike="noStrike" baseline="0" dirty="0">
                <a:solidFill>
                  <a:srgbClr val="002060"/>
                </a:solidFill>
                <a:latin typeface="宋体" panose="02010600030101010101" pitchFamily="2" charset="-122"/>
                <a:ea typeface="宋体" panose="02010600030101010101" pitchFamily="2" charset="-122"/>
              </a:rPr>
              <a:t>涵盖全球证据委员会</a:t>
            </a:r>
            <a:r>
              <a:rPr lang="en-US" altLang="zh-CN" sz="1200" b="0" i="0" u="none" strike="noStrike" baseline="0" dirty="0">
                <a:solidFill>
                  <a:srgbClr val="002060"/>
                </a:solidFill>
                <a:latin typeface="宋体" panose="02010600030101010101" pitchFamily="2" charset="-122"/>
                <a:ea typeface="宋体" panose="02010600030101010101" pitchFamily="2" charset="-122"/>
              </a:rPr>
              <a:t>24</a:t>
            </a:r>
            <a:r>
              <a:rPr lang="zh-CN" altLang="en-US" sz="1200" b="0" i="0" u="none" strike="noStrike" baseline="0" dirty="0">
                <a:solidFill>
                  <a:srgbClr val="002060"/>
                </a:solidFill>
                <a:latin typeface="宋体" panose="02010600030101010101" pitchFamily="2" charset="-122"/>
                <a:ea typeface="宋体" panose="02010600030101010101" pitchFamily="2" charset="-122"/>
              </a:rPr>
              <a:t>条建议中的</a:t>
            </a:r>
            <a:r>
              <a:rPr lang="en-US" altLang="zh-CN" sz="1200" b="0" i="0" u="none" strike="noStrike" baseline="0" dirty="0">
                <a:solidFill>
                  <a:srgbClr val="002060"/>
                </a:solidFill>
                <a:latin typeface="宋体" panose="02010600030101010101" pitchFamily="2" charset="-122"/>
                <a:ea typeface="宋体" panose="02010600030101010101" pitchFamily="2" charset="-122"/>
              </a:rPr>
              <a:t>20</a:t>
            </a:r>
            <a:r>
              <a:rPr lang="zh-CN" altLang="en-US" sz="1200" b="0" i="0" u="none" strike="noStrike" baseline="0" dirty="0">
                <a:solidFill>
                  <a:srgbClr val="002060"/>
                </a:solidFill>
                <a:latin typeface="宋体" panose="02010600030101010101" pitchFamily="2" charset="-122"/>
                <a:ea typeface="宋体" panose="02010600030101010101" pitchFamily="2" charset="-122"/>
              </a:rPr>
              <a:t>条，并提出一个更具操作性的方案（</a:t>
            </a:r>
            <a:r>
              <a:rPr lang="zh-CN" altLang="en-US" sz="1200" b="1" i="0" u="none" strike="noStrike" baseline="0" dirty="0">
                <a:solidFill>
                  <a:srgbClr val="002060"/>
                </a:solidFill>
                <a:latin typeface="宋体" panose="02010600030101010101" pitchFamily="2" charset="-122"/>
                <a:ea typeface="宋体" panose="02010600030101010101" pitchFamily="2" charset="-122"/>
              </a:rPr>
              <a:t>见附录</a:t>
            </a:r>
            <a:r>
              <a:rPr lang="en-US" altLang="zh-CN" sz="1200" b="1" i="0" u="none" strike="noStrike" baseline="0" dirty="0">
                <a:solidFill>
                  <a:srgbClr val="002060"/>
                </a:solidFill>
                <a:latin typeface="宋体" panose="02010600030101010101" pitchFamily="2" charset="-122"/>
                <a:ea typeface="宋体" panose="02010600030101010101" pitchFamily="2" charset="-122"/>
              </a:rPr>
              <a:t>2</a:t>
            </a:r>
            <a:r>
              <a:rPr lang="zh-CN" altLang="en-US" sz="1200" b="0" i="0" u="none" strike="noStrike" baseline="0" dirty="0">
                <a:solidFill>
                  <a:srgbClr val="002060"/>
                </a:solidFill>
                <a:latin typeface="宋体" panose="02010600030101010101" pitchFamily="2" charset="-122"/>
                <a:ea typeface="宋体" panose="02010600030101010101" pitchFamily="2" charset="-122"/>
              </a:rPr>
              <a:t>）</a:t>
            </a:r>
            <a:endParaRPr lang="en-CA" sz="1200" dirty="0">
              <a:solidFill>
                <a:srgbClr val="002060"/>
              </a:solidFill>
              <a:highlight>
                <a:srgbClr val="00FF00"/>
              </a:highlight>
              <a:latin typeface="宋体" panose="02010600030101010101" pitchFamily="2" charset="-122"/>
              <a:ea typeface="宋体" panose="02010600030101010101" pitchFamily="2" charset="-122"/>
              <a:cs typeface="Arial" panose="020B0604020202020204" pitchFamily="34" charset="0"/>
            </a:endParaRPr>
          </a:p>
          <a:p>
            <a:pPr marL="463550" marR="0" lvl="0" indent="-285750" algn="l" defTabSz="609600" rtl="0" eaLnBrk="1" fontAlgn="auto" latinLnBrk="0" hangingPunct="1">
              <a:lnSpc>
                <a:spcPct val="100000"/>
              </a:lnSpc>
              <a:spcBef>
                <a:spcPts val="0"/>
              </a:spcBef>
              <a:spcAft>
                <a:spcPts val="0"/>
              </a:spcAft>
              <a:buClrTx/>
              <a:buSzTx/>
              <a:buFont typeface="Arial" panose="020B0604020202020204" pitchFamily="34" charset="0"/>
              <a:buChar char="•"/>
              <a:defRPr/>
            </a:pPr>
            <a:endParaRPr lang="en-CA" sz="1200" dirty="0">
              <a:solidFill>
                <a:srgbClr val="254776"/>
              </a:solidFill>
              <a:highlight>
                <a:srgbClr val="00FF00"/>
              </a:highlight>
              <a:latin typeface="Arial" panose="020B0604020202020204" pitchFamily="34" charset="0"/>
              <a:cs typeface="Arial" panose="020B0604020202020204" pitchFamily="34" charset="0"/>
            </a:endParaRPr>
          </a:p>
        </p:txBody>
      </p:sp>
      <p:sp>
        <p:nvSpPr>
          <p:cNvPr id="18" name="TextBox 17"/>
          <p:cNvSpPr txBox="1"/>
          <p:nvPr/>
        </p:nvSpPr>
        <p:spPr>
          <a:xfrm>
            <a:off x="5136515" y="4029710"/>
            <a:ext cx="6545580" cy="2276475"/>
          </a:xfrm>
          <a:prstGeom prst="rect">
            <a:avLst/>
          </a:prstGeom>
          <a:noFill/>
        </p:spPr>
        <p:txBody>
          <a:bodyPr wrap="square">
            <a:spAutoFit/>
          </a:bodyPr>
          <a:lstStyle/>
          <a:p>
            <a:pPr marL="177800" marR="0" lvl="0" algn="l" defTabSz="609600" rtl="0" eaLnBrk="1" fontAlgn="auto" latinLnBrk="0" hangingPunct="1">
              <a:lnSpc>
                <a:spcPct val="100000"/>
              </a:lnSpc>
              <a:spcBef>
                <a:spcPts val="0"/>
              </a:spcBef>
              <a:spcAft>
                <a:spcPts val="0"/>
              </a:spcAft>
              <a:buClrTx/>
              <a:buSzTx/>
              <a:defRPr/>
            </a:pPr>
            <a:r>
              <a:rPr lang="zh-CN" altLang="en-US" sz="1700" b="0" i="0" u="none" strike="noStrike" baseline="0" dirty="0">
                <a:solidFill>
                  <a:srgbClr val="002060"/>
                </a:solidFill>
                <a:latin typeface="宋体" panose="02010600030101010101" pitchFamily="2" charset="-122"/>
                <a:ea typeface="宋体" panose="02010600030101010101" pitchFamily="2" charset="-122"/>
              </a:rPr>
              <a:t>在这三个重点的基础上，人们越来越认识到如何利用证据来应对社会挑战</a:t>
            </a:r>
            <a:endParaRPr lang="en-CA" sz="17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177800" marR="0" lvl="0" algn="l" defTabSz="609600" rtl="0" eaLnBrk="1" fontAlgn="auto" latinLnBrk="0" hangingPunct="1">
              <a:lnSpc>
                <a:spcPct val="100000"/>
              </a:lnSpc>
              <a:spcBef>
                <a:spcPts val="0"/>
              </a:spcBef>
              <a:spcAft>
                <a:spcPts val="0"/>
              </a:spcAft>
              <a:buClrTx/>
              <a:buSzTx/>
              <a:defRPr/>
            </a:pPr>
            <a:r>
              <a:rPr lang="zh-CN" altLang="en-US" sz="1300" b="0" i="0" u="none" strike="noStrike" baseline="0" dirty="0">
                <a:solidFill>
                  <a:srgbClr val="002060"/>
                </a:solidFill>
                <a:latin typeface="宋体" panose="02010600030101010101" pitchFamily="2" charset="-122"/>
                <a:ea typeface="宋体" panose="02010600030101010101" pitchFamily="2" charset="-122"/>
                <a:cs typeface="Arial" panose="020B0604020202020204" pitchFamily="34" charset="0"/>
              </a:rPr>
              <a:t>（</a:t>
            </a:r>
            <a:r>
              <a:rPr lang="zh-CN" altLang="en-US" sz="1300" b="0" i="0" u="none" strike="noStrike" baseline="0" dirty="0">
                <a:solidFill>
                  <a:srgbClr val="002060"/>
                </a:solidFill>
                <a:latin typeface="宋体" panose="02010600030101010101" pitchFamily="2" charset="-122"/>
                <a:ea typeface="宋体" panose="02010600030101010101" pitchFamily="2" charset="-122"/>
              </a:rPr>
              <a:t>以及支持公民所需的许多其他步骤</a:t>
            </a:r>
            <a:r>
              <a:rPr lang="zh-CN" altLang="en-US" sz="1300" b="0" i="0" u="none" strike="noStrike" baseline="0" dirty="0">
                <a:solidFill>
                  <a:srgbClr val="002060"/>
                </a:solidFill>
                <a:latin typeface="宋体" panose="02010600030101010101" pitchFamily="2" charset="-122"/>
                <a:ea typeface="宋体" panose="02010600030101010101" pitchFamily="2" charset="-122"/>
                <a:cs typeface="Arial" panose="020B0604020202020204" pitchFamily="34" charset="0"/>
              </a:rPr>
              <a:t>）</a:t>
            </a:r>
            <a:endParaRPr lang="en-CA" sz="13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177800" marR="0" lvl="0" algn="l" defTabSz="609600" rtl="0" eaLnBrk="1" fontAlgn="auto" latinLnBrk="0" hangingPunct="1">
              <a:lnSpc>
                <a:spcPct val="100000"/>
              </a:lnSpc>
              <a:spcBef>
                <a:spcPts val="0"/>
              </a:spcBef>
              <a:spcAft>
                <a:spcPts val="0"/>
              </a:spcAft>
              <a:buClrTx/>
              <a:buSzTx/>
              <a:defRPr/>
            </a:pPr>
            <a:endParaRPr lang="en-CA" sz="6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463550" indent="-285750">
              <a:buFont typeface="Arial" panose="020B0604020202020204" pitchFamily="34" charset="0"/>
              <a:buChar char="•"/>
              <a:defRPr/>
            </a:pPr>
            <a:r>
              <a:rPr lang="zh-CN" altLang="en-US" sz="1200" i="0" u="none" strike="noStrike" baseline="0" dirty="0">
                <a:solidFill>
                  <a:srgbClr val="002060"/>
                </a:solidFill>
                <a:latin typeface="宋体" panose="02010600030101010101" pitchFamily="2" charset="-122"/>
                <a:ea typeface="宋体" panose="02010600030101010101" pitchFamily="2" charset="-122"/>
              </a:rPr>
              <a:t>正确的证据形式组合以响应决策者的问题（而不是选择证据形式）</a:t>
            </a:r>
            <a:r>
              <a:rPr 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 </a:t>
            </a:r>
            <a:r>
              <a:rPr lang="zh-CN" alt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幻灯片</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6</a:t>
            </a:r>
            <a:r>
              <a:rPr lang="zh-CN" alt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和</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7</a:t>
            </a:r>
            <a:endParaRPr 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endParaRPr>
          </a:p>
          <a:p>
            <a:pPr marL="719455" lvl="1" indent="-271780">
              <a:buFont typeface="Courier New" panose="02070309020205020404" pitchFamily="49" charset="0"/>
              <a:buChar char="o"/>
              <a:defRPr/>
            </a:pPr>
            <a:r>
              <a:rPr lang="zh-CN" altLang="en-US" sz="1200" i="0" u="none" strike="noStrike" baseline="0" dirty="0">
                <a:solidFill>
                  <a:srgbClr val="002060"/>
                </a:solidFill>
                <a:latin typeface="宋体" panose="02010600030101010101" pitchFamily="2" charset="-122"/>
                <a:ea typeface="宋体" panose="02010600030101010101" pitchFamily="2" charset="-122"/>
              </a:rPr>
              <a:t>将国内证据的形式与决策过程中的正确步骤相匹配</a:t>
            </a:r>
            <a:endParaRPr lang="en-CA" sz="1200" dirty="0">
              <a:solidFill>
                <a:srgbClr val="002060"/>
              </a:solidFill>
              <a:latin typeface="宋体" panose="02010600030101010101" pitchFamily="2" charset="-122"/>
              <a:ea typeface="宋体" panose="02010600030101010101" pitchFamily="2" charset="-122"/>
              <a:cs typeface="Arial" panose="020B0604020202020204" pitchFamily="34" charset="0"/>
            </a:endParaRPr>
          </a:p>
          <a:p>
            <a:pPr marL="719455" lvl="1" indent="-271780">
              <a:buFont typeface="Courier New" panose="02070309020205020404" pitchFamily="49" charset="0"/>
              <a:buChar char="o"/>
              <a:defRPr/>
            </a:pPr>
            <a:r>
              <a:rPr lang="zh-CN" altLang="en-US" sz="1200" i="0" u="none" strike="noStrike" baseline="0" dirty="0">
                <a:solidFill>
                  <a:srgbClr val="002060"/>
                </a:solidFill>
                <a:latin typeface="宋体" panose="02010600030101010101" pitchFamily="2" charset="-122"/>
                <a:ea typeface="宋体" panose="02010600030101010101" pitchFamily="2" charset="-122"/>
              </a:rPr>
              <a:t>结合国内证据（在本国学习到的）和全球证据（从世界各地学习到的，包括不同群体和背景差异），后者由全球证据构架实现（如</a:t>
            </a:r>
            <a:r>
              <a:rPr lang="en-US" altLang="zh-CN" sz="1200" i="0" u="none" strike="noStrike" baseline="0" dirty="0">
                <a:solidFill>
                  <a:srgbClr val="002060"/>
                </a:solidFill>
                <a:latin typeface="宋体" panose="02010600030101010101" pitchFamily="2" charset="-122"/>
                <a:ea typeface="宋体" panose="02010600030101010101" pitchFamily="2" charset="-122"/>
              </a:rPr>
              <a:t>Campbell</a:t>
            </a:r>
            <a:r>
              <a:rPr lang="zh-CN" altLang="en-US" sz="1200" i="0" u="none" strike="noStrike" baseline="0" dirty="0">
                <a:solidFill>
                  <a:srgbClr val="002060"/>
                </a:solidFill>
                <a:latin typeface="宋体" panose="02010600030101010101" pitchFamily="2" charset="-122"/>
                <a:ea typeface="宋体" panose="02010600030101010101" pitchFamily="2" charset="-122"/>
              </a:rPr>
              <a:t>和</a:t>
            </a:r>
            <a:r>
              <a:rPr lang="en-US" altLang="zh-CN" sz="1200" i="0" u="none" strike="noStrike" baseline="0" dirty="0">
                <a:solidFill>
                  <a:srgbClr val="002060"/>
                </a:solidFill>
                <a:latin typeface="宋体" panose="02010600030101010101" pitchFamily="2" charset="-122"/>
                <a:ea typeface="宋体" panose="02010600030101010101" pitchFamily="2" charset="-122"/>
              </a:rPr>
              <a:t>Cochrane</a:t>
            </a:r>
            <a:r>
              <a:rPr lang="zh-CN" altLang="en-US" sz="1200" i="0" u="none" strike="noStrike" baseline="0" dirty="0">
                <a:solidFill>
                  <a:srgbClr val="002060"/>
                </a:solidFill>
                <a:latin typeface="宋体" panose="02010600030101010101" pitchFamily="2" charset="-122"/>
                <a:ea typeface="宋体" panose="02010600030101010101" pitchFamily="2" charset="-122"/>
              </a:rPr>
              <a:t>）</a:t>
            </a:r>
            <a:endParaRPr lang="en-US" sz="1200" dirty="0">
              <a:solidFill>
                <a:srgbClr val="002060"/>
              </a:solidFill>
              <a:highlight>
                <a:srgbClr val="00FF00"/>
              </a:highlight>
              <a:latin typeface="宋体" panose="02010600030101010101" pitchFamily="2" charset="-122"/>
              <a:ea typeface="宋体" panose="02010600030101010101" pitchFamily="2" charset="-122"/>
              <a:cs typeface="Arial" panose="020B0604020202020204" pitchFamily="34" charset="0"/>
            </a:endParaRPr>
          </a:p>
          <a:p>
            <a:pPr marL="463550" indent="-285750">
              <a:buFont typeface="Arial" panose="020B0604020202020204" pitchFamily="34" charset="0"/>
              <a:buChar char="•"/>
              <a:defRPr/>
            </a:pPr>
            <a:r>
              <a:rPr lang="zh-CN" altLang="en-US" sz="1200" i="0" u="none" strike="noStrike" baseline="0" dirty="0">
                <a:solidFill>
                  <a:srgbClr val="002060"/>
                </a:solidFill>
                <a:latin typeface="宋体" panose="02010600030101010101" pitchFamily="2" charset="-122"/>
                <a:ea typeface="宋体" panose="02010600030101010101" pitchFamily="2" charset="-122"/>
              </a:rPr>
              <a:t>将证据嵌入到快速学习和改进循环中</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 </a:t>
            </a:r>
            <a:r>
              <a:rPr lang="zh-CN" alt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幻灯片</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8</a:t>
            </a:r>
            <a:endParaRPr 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r>
              <a:rPr lang="zh-CN" alt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使用“最佳证据”（而不是“其他事务”）</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 </a:t>
            </a:r>
            <a:r>
              <a:rPr lang="zh-CN" alt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幻灯片</a:t>
            </a:r>
            <a:r>
              <a:rPr lang="en-US" altLang="zh-CN"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rPr>
              <a:t>9</a:t>
            </a:r>
            <a:endParaRPr lang="en-US" sz="1200" dirty="0">
              <a:solidFill>
                <a:srgbClr val="002060"/>
              </a:solidFill>
              <a:latin typeface="宋体" panose="02010600030101010101" pitchFamily="2" charset="-122"/>
              <a:ea typeface="宋体" panose="02010600030101010101" pitchFamily="2" charset="-122"/>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endParaRPr kumimoji="0" lang="en-CA" sz="1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en-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9" name="Title 14"/>
          <p:cNvSpPr txBox="1"/>
          <p:nvPr/>
        </p:nvSpPr>
        <p:spPr>
          <a:xfrm>
            <a:off x="382158" y="39927"/>
            <a:ext cx="8619154" cy="1006368"/>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defTabSz="914400" hangingPunct="0">
              <a:spcBef>
                <a:spcPts val="0"/>
              </a:spcBef>
              <a:defRPr/>
            </a:pPr>
            <a:r>
              <a:rPr lang="en-CA" b="1" kern="0" dirty="0">
                <a:solidFill>
                  <a:srgbClr val="234776"/>
                </a:solidFill>
                <a:latin typeface="Arial" panose="020B0604020202020204"/>
                <a:cs typeface="Arial" panose="020B0604020202020204" pitchFamily="34" charset="0"/>
                <a:sym typeface="Arial" panose="020B0604020202020204"/>
              </a:rPr>
              <a:t>0</a:t>
            </a:r>
            <a:r>
              <a:rPr lang="en-CA" b="1" u="none" kern="0" dirty="0">
                <a:solidFill>
                  <a:srgbClr val="234776"/>
                </a:solidFill>
                <a:latin typeface="Arial" panose="020B0604020202020204"/>
                <a:cs typeface="Arial" panose="020B0604020202020204" pitchFamily="34" charset="0"/>
                <a:sym typeface="Arial" panose="020B0604020202020204"/>
              </a:rPr>
              <a:t>.0  引言</a:t>
            </a:r>
            <a:endParaRPr lang="en-CA" b="1" kern="0" dirty="0">
              <a:solidFill>
                <a:srgbClr val="234776"/>
              </a:solidFill>
              <a:latin typeface="Arial" panose="020B0604020202020204"/>
              <a:cs typeface="Arial" panose="020B0604020202020204" pitchFamily="34" charset="0"/>
              <a:sym typeface="Arial" panose="020B0604020202020204"/>
            </a:endParaRPr>
          </a:p>
        </p:txBody>
      </p:sp>
      <p:sp>
        <p:nvSpPr>
          <p:cNvPr id="23" name="TextBox 2"/>
          <p:cNvSpPr txBox="1"/>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613</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黑体</vt:lpstr>
      <vt:lpstr>宋体</vt:lpstr>
      <vt:lpstr>Arial</vt:lpstr>
      <vt:lpstr>Calibri</vt:lpstr>
      <vt:lpstr>Courier New</vt:lpstr>
      <vt:lpstr>Roboto</vt:lpstr>
      <vt:lpstr>Times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514</cp:revision>
  <cp:lastPrinted>2023-02-25T01:53:00Z</cp:lastPrinted>
  <dcterms:created xsi:type="dcterms:W3CDTF">2023-02-25T01:53:00Z</dcterms:created>
  <dcterms:modified xsi:type="dcterms:W3CDTF">2023-04-03T12:54:45Z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