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1098" r:id="rId5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87" autoAdjust="0"/>
    <p:restoredTop sz="95707" autoAdjust="0"/>
  </p:normalViewPr>
  <p:slideViewPr>
    <p:cSldViewPr snapToGrid="0" snapToObjects="1">
      <p:cViewPr varScale="1">
        <p:scale>
          <a:sx n="112" d="100"/>
          <a:sy n="112" d="100"/>
        </p:scale>
        <p:origin x="216" y="53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5/3/23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11621C-3EA7-C342-A130-13C6D43C8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32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C405634-25D3-7737-0223-D7338D00CB6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rcRect/>
          <a:stretch/>
        </p:blipFill>
        <p:spPr>
          <a:xfrm>
            <a:off x="2325510" y="1280751"/>
            <a:ext cx="9720000" cy="385993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1A348F2-7C9F-0E66-DF62-C9217A125AD6}"/>
              </a:ext>
            </a:extLst>
          </p:cNvPr>
          <p:cNvSpPr/>
          <p:nvPr/>
        </p:nvSpPr>
        <p:spPr>
          <a:xfrm>
            <a:off x="0" y="6214242"/>
            <a:ext cx="12192000" cy="6437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Slide Number">
            <a:extLst>
              <a:ext uri="{FF2B5EF4-FFF2-40B4-BE49-F238E27FC236}">
                <a16:creationId xmlns:a16="http://schemas.microsoft.com/office/drawing/2014/main" id="{F0C0415B-DCD8-56DA-22EA-67DB1C5B8F23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CA" sz="2000" b="0" i="0" u="none" strike="noStrike" kern="1200" cap="none" spc="0" normalizeH="0" baseline="0" noProof="0" smtClean="0">
                <a:ln>
                  <a:noFill/>
                </a:ln>
                <a:solidFill>
                  <a:srgbClr val="0F447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F447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57097-12CC-A205-028A-A542631B0BA7}"/>
              </a:ext>
            </a:extLst>
          </p:cNvPr>
          <p:cNvGrpSpPr/>
          <p:nvPr/>
        </p:nvGrpSpPr>
        <p:grpSpPr>
          <a:xfrm>
            <a:off x="76853" y="1221187"/>
            <a:ext cx="2278843" cy="5636812"/>
            <a:chOff x="57759" y="1351469"/>
            <a:chExt cx="1961794" cy="485257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A2A023-0653-D50B-10CD-E4DBDA833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70000"/>
            </a:blip>
            <a:srcRect/>
            <a:stretch/>
          </p:blipFill>
          <p:spPr>
            <a:xfrm>
              <a:off x="74383" y="1351469"/>
              <a:ext cx="1945170" cy="485257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A2C879-9868-EB6C-0342-302AC8339375}"/>
                </a:ext>
              </a:extLst>
            </p:cNvPr>
            <p:cNvSpPr txBox="1"/>
            <p:nvPr/>
          </p:nvSpPr>
          <p:spPr>
            <a:xfrm>
              <a:off x="57762" y="2026923"/>
              <a:ext cx="1935805" cy="6358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نظام </a:t>
              </a:r>
            </a:p>
            <a:p>
              <a:pPr marL="0" marR="0" lvl="0" indent="0" algn="ctr" defTabSz="914400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دعم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  <a:p>
              <a:pPr marL="0" marR="0" lvl="0" indent="0" algn="ctr" defTabSz="914400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الأدلة العلمية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071990F-AA35-AB6E-B382-FCBE0059C43E}"/>
                </a:ext>
              </a:extLst>
            </p:cNvPr>
            <p:cNvSpPr txBox="1"/>
            <p:nvPr/>
          </p:nvSpPr>
          <p:spPr>
            <a:xfrm>
              <a:off x="57761" y="3567524"/>
              <a:ext cx="1935806" cy="6358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LB" sz="1400" b="0" i="0" u="none" strike="sng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  <a:sym typeface="Arial"/>
              </a:endParaRPr>
            </a:p>
            <a:p>
              <a:pPr marL="0" marR="0" lvl="0" indent="0" algn="ctr" defTabSz="914400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نظام</a:t>
              </a:r>
            </a:p>
            <a:p>
              <a:pPr marL="0" marR="0" lvl="0" indent="0" algn="ctr" defTabSz="914400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الأبحاث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8C0C5B7-C811-EBC0-C94C-039E70867961}"/>
                </a:ext>
              </a:extLst>
            </p:cNvPr>
            <p:cNvSpPr txBox="1"/>
            <p:nvPr/>
          </p:nvSpPr>
          <p:spPr>
            <a:xfrm>
              <a:off x="57759" y="5017893"/>
              <a:ext cx="1935810" cy="6358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LB" sz="1400" b="0" i="0" u="none" strike="sng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  <a:sym typeface="Arial"/>
              </a:endParaRPr>
            </a:p>
            <a:p>
              <a:pPr marL="0" marR="0" lvl="0" indent="0" algn="ctr" defTabSz="914400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نظام</a:t>
              </a:r>
              <a:endParaRPr kumimoji="0" lang="ar-LB" sz="1400" b="0" i="0" u="none" strike="sng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Garamond" panose="02020404030301010803" pitchFamily="18" charset="0"/>
                <a:cs typeface="Arial" panose="020B0604020202020204" pitchFamily="34" charset="0"/>
                <a:sym typeface="Arial"/>
              </a:endParaRPr>
            </a:p>
            <a:p>
              <a:pPr marL="0" marR="0" lvl="0" indent="0" algn="ctr" defTabSz="914400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الابتكار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</p:txBody>
        </p:sp>
      </p:grp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F56232B-8851-CDC4-9071-0CCE71F79CAB}"/>
              </a:ext>
            </a:extLst>
          </p:cNvPr>
          <p:cNvSpPr/>
          <p:nvPr/>
        </p:nvSpPr>
        <p:spPr>
          <a:xfrm>
            <a:off x="2421674" y="5018959"/>
            <a:ext cx="9522676" cy="623153"/>
          </a:xfrm>
          <a:prstGeom prst="roundRect">
            <a:avLst/>
          </a:prstGeom>
          <a:solidFill>
            <a:srgbClr val="99CC67">
              <a:alpha val="55172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4F2B4F1-2EAF-11D6-5D55-62A130E80270}"/>
              </a:ext>
            </a:extLst>
          </p:cNvPr>
          <p:cNvSpPr/>
          <p:nvPr/>
        </p:nvSpPr>
        <p:spPr>
          <a:xfrm>
            <a:off x="2421674" y="5794089"/>
            <a:ext cx="9522676" cy="623153"/>
          </a:xfrm>
          <a:prstGeom prst="roundRect">
            <a:avLst/>
          </a:prstGeom>
          <a:solidFill>
            <a:srgbClr val="53873D">
              <a:alpha val="46141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7F6B47-41D8-CBF4-D796-0879D41E1C4E}"/>
              </a:ext>
            </a:extLst>
          </p:cNvPr>
          <p:cNvSpPr txBox="1"/>
          <p:nvPr/>
        </p:nvSpPr>
        <p:spPr>
          <a:xfrm>
            <a:off x="2571750" y="1509912"/>
            <a:ext cx="9372600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585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يتضمن نظام دعم الأدلة العلمية العديد من أنواع البنى التحتية</a:t>
            </a:r>
          </a:p>
          <a:p>
            <a:pPr marL="781035" marR="0" lvl="1" indent="-1714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الهياكل والآليات التي تدعم طلب الأدلة العلمية من أجل: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</a:p>
          <a:p>
            <a:pPr marL="1057260" marR="0" lvl="2" indent="-268288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دمج استخدام الأدلة العلمية في الاستشارات الروتينية وعمليات صنع القرار (على سبيل المثال،الإيجازات الوزارية  وتقارير مجلس الوزراء ومقترحات الميزانية وخطط الإنفاق)</a:t>
            </a:r>
          </a:p>
          <a:p>
            <a:pPr marL="1057260" marR="0" lvl="2" indent="-268288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البناء والحفاظ على ثقافة الأدلة العلمية(على سبيل المثال، متطلبات الشفافية في مدخلات الأدلة العلمية)</a:t>
            </a:r>
          </a:p>
          <a:p>
            <a:pPr marL="1057260" marR="0" lvl="2" indent="-268288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تعزيز القدرة على استخدام الأدلة العلمية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(بالإضافة إلى السياسات الأوسع وقدرة البرنامج) بين موظفي السياسات والبرامج والمستشارين العلميين الحكوميين وأولئك الذين يدعمون لجان الخبراء وعمليات إشراك المواطنين والجهات المعنية</a:t>
            </a:r>
          </a:p>
          <a:p>
            <a:pPr marL="788973" marR="0" lvl="1" indent="-179388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9388" algn="l"/>
              </a:tabLst>
              <a:defRPr/>
            </a:pP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آليات التفاعل </a:t>
            </a:r>
            <a:r>
              <a:rPr kumimoji="0" lang="ar-LB" sz="14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بين جانبي العرض والطلب من أجل:</a:t>
            </a:r>
          </a:p>
          <a:p>
            <a:pPr marL="1057260" marR="0" lvl="2" indent="-268288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استنباط احتياجات الأدلة العلمية من صنّاع القرار ومستشاريهم وترتيبها حسب الأولوية</a:t>
            </a:r>
          </a:p>
          <a:p>
            <a:pPr marL="1057260" marR="0" lvl="2" indent="-268288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توضيب الأدلة العلمية من مصادر متعددة على هيئة المدخلات التي تتوافق مع متطلبات عمليات الاستشارات وعمليات صنع القرار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</a:p>
          <a:p>
            <a:pPr marL="781035" marR="0" lvl="1" indent="-17145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وحدات دعم الأدلة العلمية (الداخلية أو داخل المنظمات الشريكة) التي تدعم تقديم الأدلة والتي:</a:t>
            </a:r>
          </a:p>
          <a:p>
            <a:pPr marL="1057260" marR="0" lvl="2" indent="-268288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4C555C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تفهم السياق المحلي ومعايير الأدلة العلمية وأشكال الاتصال المفضلة لدى صناع القرار</a:t>
            </a:r>
          </a:p>
          <a:p>
            <a:pPr marL="1057260" marR="0" lvl="2" indent="-268288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تأتي في الوقت المناسب وموجهة حسب الطلب</a:t>
            </a:r>
          </a:p>
          <a:p>
            <a:pPr marL="1057260" marR="0" lvl="2" indent="-268288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ar-LB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تركز على وضع مخزون الأدلة الموجودة في سياقها - كل من الأدلة المحلية (بأشكالها العديدة) والأدلة العالمية - لقرار معين بطريقة تراعي المساواة (ويمكن أن تساهم أيضًا في تدفق الأدلة المستقبلية)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FEDE11-ABC4-2DE6-06CA-66F6F4DEE7E2}"/>
              </a:ext>
            </a:extLst>
          </p:cNvPr>
          <p:cNvSpPr txBox="1"/>
          <p:nvPr/>
        </p:nvSpPr>
        <p:spPr>
          <a:xfrm>
            <a:off x="2571750" y="5076110"/>
            <a:ext cx="937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  <a:sym typeface="Arial"/>
              </a:rPr>
              <a:t>يميل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kumimoji="0" lang="ar-LB" sz="14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  <a:sym typeface="Arial"/>
              </a:rPr>
              <a:t>نظام البحث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  <a:sym typeface="Arial"/>
              </a:rPr>
              <a:t>إلى التركيز على إنشاء معرفة قابلة للتعميم وقياس النجاح من خلال المنح والمنشورات التي يراجعها الأقران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  <a:sym typeface="Arial"/>
              </a:rPr>
              <a:t>(على الرغم من أن ذلك يعد بداية في التحول كنتيجة لإعلان تقييم البحث)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122AE4-2AE0-6F26-2FBA-D298FE73752E}"/>
              </a:ext>
            </a:extLst>
          </p:cNvPr>
          <p:cNvSpPr txBox="1"/>
          <p:nvPr/>
        </p:nvSpPr>
        <p:spPr>
          <a:xfrm>
            <a:off x="2571750" y="5838530"/>
            <a:ext cx="9372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189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  <a:sym typeface="Arial"/>
              </a:rPr>
              <a:t>يميل </a:t>
            </a:r>
            <a:r>
              <a:rPr kumimoji="0" lang="ar-LB" sz="14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  <a:sym typeface="Arial"/>
              </a:rPr>
              <a:t>نظام الابتكار</a:t>
            </a: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  <a:sym typeface="Arial"/>
              </a:rPr>
              <a:t> إلى التركيز على تسويق المنتجات والعمليات وقياس النجاح بالإيرادات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1DA54F-E5A9-2CDE-DF93-1805EED5DB36}"/>
              </a:ext>
            </a:extLst>
          </p:cNvPr>
          <p:cNvSpPr txBox="1">
            <a:spLocks/>
          </p:cNvSpPr>
          <p:nvPr/>
        </p:nvSpPr>
        <p:spPr>
          <a:xfrm>
            <a:off x="227215" y="133725"/>
            <a:ext cx="8771642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1.0</a:t>
            </a: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ar-S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يبدأ إجراء</a:t>
            </a: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RESSA </a:t>
            </a:r>
            <a:r>
              <a:rPr lang="ar-S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بفهم قوي لماهية نظام دعم الأدلة المحلي</a:t>
            </a:r>
          </a:p>
          <a:p>
            <a:pPr algn="r" defTabSz="914400" rtl="1" hangingPunct="0">
              <a:spcBef>
                <a:spcPts val="0"/>
              </a:spcBef>
              <a:defRPr/>
            </a:pPr>
            <a:r>
              <a:rPr lang="ar-S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وكيف يختلف عن الأبحاث وعن أنظمة الابتكار</a:t>
            </a:r>
            <a:endParaRPr lang="en-CA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F34EC3-0362-358B-C239-B36DF87AE827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416868221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9eec1d-e27c-4128-92a4-19001b8afe14">
      <Terms xmlns="http://schemas.microsoft.com/office/infopath/2007/PartnerControls"/>
    </lcf76f155ced4ddcb4097134ff3c332f>
    <TaxCatchAll xmlns="0408fcbc-2e10-4461-bee0-724c01b46ae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0" ma:contentTypeDescription="Create a new document." ma:contentTypeScope="" ma:versionID="8811d1ee1f955924d6efa7668c64d987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d40de2e1756169e64ca3344cc1c16fd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610D51-59F7-4F26-ADC4-EEBC9DC165CF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0408fcbc-2e10-4461-bee0-724c01b46ae9"/>
    <ds:schemaRef ds:uri="http://purl.org/dc/terms/"/>
    <ds:schemaRef ds:uri="http://purl.org/dc/dcmitype/"/>
    <ds:schemaRef ds:uri="599eec1d-e27c-4128-92a4-19001b8afe14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7498A6E-FC66-43CB-8B3F-54CD3073A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eec1d-e27c-4128-92a4-19001b8afe14"/>
    <ds:schemaRef ds:uri="0408fcbc-2e10-4461-bee0-724c01b46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B9ED40-81AA-4A33-A5F3-A8B1FC8808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39169</TotalTime>
  <Words>285</Words>
  <Application>Microsoft Macintosh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Helvetica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2023-05-03T19:06:18Z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  <property fmtid="{D5CDD505-2E9C-101B-9397-08002B2CF9AE}" pid="3" name="MediaServiceImageTags">
    <vt:lpwstr/>
  </property>
</Properties>
</file>